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9" r:id="rId3"/>
    <p:sldId id="311" r:id="rId4"/>
    <p:sldId id="298" r:id="rId5"/>
    <p:sldId id="299" r:id="rId6"/>
    <p:sldId id="301" r:id="rId7"/>
    <p:sldId id="314" r:id="rId8"/>
    <p:sldId id="316" r:id="rId9"/>
    <p:sldId id="315" r:id="rId10"/>
    <p:sldId id="302" r:id="rId11"/>
    <p:sldId id="303" r:id="rId12"/>
    <p:sldId id="304" r:id="rId13"/>
    <p:sldId id="306" r:id="rId14"/>
    <p:sldId id="317" r:id="rId15"/>
    <p:sldId id="305" r:id="rId16"/>
    <p:sldId id="308" r:id="rId17"/>
    <p:sldId id="26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F34373D-39F4-EEFB-635E-8353F9C7354A}"/>
              </a:ext>
            </a:extLst>
          </p:cNvPr>
          <p:cNvSpPr/>
          <p:nvPr/>
        </p:nvSpPr>
        <p:spPr>
          <a:xfrm>
            <a:off x="11609238" y="4837471"/>
            <a:ext cx="582762" cy="120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7087614-B41E-0DC7-E2F8-C24D0579ACF5}"/>
              </a:ext>
            </a:extLst>
          </p:cNvPr>
          <p:cNvSpPr>
            <a:spLocks noGrp="1"/>
          </p:cNvSpPr>
          <p:nvPr/>
        </p:nvSpPr>
        <p:spPr>
          <a:xfrm>
            <a:off x="4902926" y="3829539"/>
            <a:ext cx="6148252" cy="1180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1E3766"/>
                </a:solidFill>
                <a:latin typeface="Calibri"/>
                <a:cs typeface="Calibri Light"/>
              </a:rPr>
              <a:t>14º Seminário de Emergência Ambiental com o tema "Prevenção de acidentes e mitigação de danos no transporte rodoviários com produtos perigosos" </a:t>
            </a:r>
            <a:endParaRPr lang="en-US" sz="2400" dirty="0">
              <a:solidFill>
                <a:prstClr val="black"/>
              </a:solidFill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03DBD5D-B8BB-BAA5-98F3-7FFC231D45FA}"/>
              </a:ext>
            </a:extLst>
          </p:cNvPr>
          <p:cNvSpPr>
            <a:spLocks noGrp="1"/>
          </p:cNvSpPr>
          <p:nvPr/>
        </p:nvSpPr>
        <p:spPr>
          <a:xfrm>
            <a:off x="491091" y="754661"/>
            <a:ext cx="11409528" cy="1685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E3766"/>
                </a:solidFill>
                <a:latin typeface="Calibri"/>
                <a:cs typeface="Calibri Light"/>
              </a:rPr>
              <a:t>HISTÓRICO DA DUPLICAÇÃO DA BR-381/MG</a:t>
            </a:r>
          </a:p>
          <a:p>
            <a:r>
              <a:rPr lang="en-US" sz="3200" b="1" dirty="0">
                <a:solidFill>
                  <a:srgbClr val="1E3766"/>
                </a:solidFill>
                <a:latin typeface="Calibri"/>
                <a:cs typeface="Calibri Light"/>
              </a:rPr>
              <a:t>Entre Belo Horizonte e Governador Valadares</a:t>
            </a:r>
            <a:endParaRPr lang="en-US" sz="4800" dirty="0">
              <a:solidFill>
                <a:prstClr val="black"/>
              </a:solidFill>
              <a:cs typeface="Calibri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3026497-F04D-3E0B-DBA9-9D1E3C593EF5}"/>
              </a:ext>
            </a:extLst>
          </p:cNvPr>
          <p:cNvSpPr>
            <a:spLocks noGrp="1"/>
          </p:cNvSpPr>
          <p:nvPr/>
        </p:nvSpPr>
        <p:spPr>
          <a:xfrm>
            <a:off x="10715767" y="6103512"/>
            <a:ext cx="1476234" cy="68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1E3766"/>
                </a:solidFill>
                <a:latin typeface="Calibri"/>
                <a:cs typeface="Calibri Light"/>
              </a:rPr>
              <a:t>20/06/24</a:t>
            </a:r>
            <a:endParaRPr lang="en-US" sz="2400" dirty="0">
              <a:solidFill>
                <a:prstClr val="black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281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LOTES 4 E 5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São Gonçalo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do</a:t>
            </a:r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 Rio Abaixo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chemeClr val="bg1">
                    <a:lumMod val="75000"/>
                  </a:schemeClr>
                </a:solidFill>
              </a:rPr>
              <a:t>Jaguaraçu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João</a:t>
            </a:r>
          </a:p>
          <a:p>
            <a:pPr algn="ctr"/>
            <a:r>
              <a:rPr lang="pt-BR" sz="1600" b="1" baseline="0" dirty="0"/>
              <a:t>Monlevade</a:t>
            </a:r>
            <a:endParaRPr lang="pt-BR" sz="1800" b="1" dirty="0"/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15" name="CaixaDeTexto 96">
            <a:extLst>
              <a:ext uri="{FF2B5EF4-FFF2-40B4-BE49-F238E27FC236}">
                <a16:creationId xmlns:a16="http://schemas.microsoft.com/office/drawing/2014/main" xmlns="" id="{00000000-0008-0000-0200-000061000000}"/>
              </a:ext>
            </a:extLst>
          </p:cNvPr>
          <p:cNvSpPr txBox="1"/>
          <p:nvPr/>
        </p:nvSpPr>
        <p:spPr>
          <a:xfrm>
            <a:off x="7465577" y="3150016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Belo Oriente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chemeClr val="bg1">
                    <a:lumMod val="75000"/>
                  </a:schemeClr>
                </a:solidFill>
              </a:rPr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972D3BE-9457-B536-E20F-E1BA917F7C81}"/>
              </a:ext>
            </a:extLst>
          </p:cNvPr>
          <p:cNvSpPr txBox="1"/>
          <p:nvPr/>
        </p:nvSpPr>
        <p:spPr>
          <a:xfrm>
            <a:off x="6516269" y="1250999"/>
            <a:ext cx="169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Helvetica Neue"/>
              </a:rPr>
              <a:t>Obra não realizada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5C25BC4-59BE-BA5D-1C0B-919EB744139B}"/>
              </a:ext>
            </a:extLst>
          </p:cNvPr>
          <p:cNvSpPr txBox="1"/>
          <p:nvPr/>
        </p:nvSpPr>
        <p:spPr>
          <a:xfrm>
            <a:off x="1203958" y="1198946"/>
            <a:ext cx="5360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4 do km 317,0 ao 335,8. Contrato 609/2014 assinado em 08/2014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/Corsan, porém rescindo em 12/2016.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E4F3412-D89D-70AD-1E07-B6953AC1E6FE}"/>
              </a:ext>
            </a:extLst>
          </p:cNvPr>
          <p:cNvSpPr txBox="1"/>
          <p:nvPr/>
        </p:nvSpPr>
        <p:spPr>
          <a:xfrm>
            <a:off x="1248431" y="2201139"/>
            <a:ext cx="5360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5 do km 335,8 ao 356,5. Contrato 610/2014 assinado em 08/2014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/Corsan, porém rescindo em 12/2016.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81D6FAB-5D1A-4CFE-9994-435E868B035A}"/>
              </a:ext>
            </a:extLst>
          </p:cNvPr>
          <p:cNvSpPr txBox="1">
            <a:spLocks/>
          </p:cNvSpPr>
          <p:nvPr/>
        </p:nvSpPr>
        <p:spPr>
          <a:xfrm>
            <a:off x="9157503" y="189565"/>
            <a:ext cx="2893525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18,8 km e 20,7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D07EA85-01E5-19AE-04C2-35DF852F0569}"/>
              </a:ext>
            </a:extLst>
          </p:cNvPr>
          <p:cNvSpPr txBox="1"/>
          <p:nvPr/>
        </p:nvSpPr>
        <p:spPr>
          <a:xfrm>
            <a:off x="6564848" y="2229245"/>
            <a:ext cx="169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Helvetica Neue"/>
              </a:rPr>
              <a:t>Obra não realizada</a:t>
            </a:r>
          </a:p>
        </p:txBody>
      </p:sp>
    </p:spTree>
    <p:extLst>
      <p:ext uri="{BB962C8B-B14F-4D97-AF65-F5344CB8AC3E}">
        <p14:creationId xmlns:p14="http://schemas.microsoft.com/office/powerpoint/2010/main" val="117495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6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São Gonçalo</a:t>
            </a:r>
          </a:p>
          <a:p>
            <a:pPr algn="ctr"/>
            <a:r>
              <a:rPr lang="pt-BR" sz="1600" b="1" dirty="0"/>
              <a:t>do</a:t>
            </a:r>
            <a:r>
              <a:rPr lang="pt-BR" sz="1600" b="1" baseline="0" dirty="0"/>
              <a:t> Rio Abaixo</a:t>
            </a:r>
            <a:endParaRPr lang="pt-BR" sz="1600" b="1" dirty="0"/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chemeClr val="bg1">
                    <a:lumMod val="75000"/>
                  </a:schemeClr>
                </a:solidFill>
              </a:rPr>
              <a:t>Jaguaraçu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João</a:t>
            </a:r>
          </a:p>
          <a:p>
            <a:pPr algn="ctr"/>
            <a:r>
              <a:rPr lang="pt-BR" sz="1600" b="1" baseline="0" dirty="0"/>
              <a:t>Monlevade</a:t>
            </a:r>
            <a:endParaRPr lang="pt-BR" sz="1800" b="1" dirty="0"/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chemeClr val="bg1">
                    <a:lumMod val="75000"/>
                  </a:schemeClr>
                </a:solidFill>
              </a:rPr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96">
            <a:extLst>
              <a:ext uri="{FF2B5EF4-FFF2-40B4-BE49-F238E27FC236}">
                <a16:creationId xmlns:a16="http://schemas.microsoft.com/office/drawing/2014/main" xmlns="" id="{E2D110A2-5C5D-342F-70A1-0DB23E8C5CB5}"/>
              </a:ext>
            </a:extLst>
          </p:cNvPr>
          <p:cNvSpPr txBox="1"/>
          <p:nvPr/>
        </p:nvSpPr>
        <p:spPr>
          <a:xfrm>
            <a:off x="7465577" y="3150016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Belo Oriente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0F3A177-4EB1-E461-85E7-9F5D032B6247}"/>
              </a:ext>
            </a:extLst>
          </p:cNvPr>
          <p:cNvSpPr txBox="1"/>
          <p:nvPr/>
        </p:nvSpPr>
        <p:spPr>
          <a:xfrm>
            <a:off x="6516269" y="1305295"/>
            <a:ext cx="1696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Helvetica Neue"/>
              </a:rPr>
              <a:t>Obra não realizada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FD21F7E-B51A-7B22-4141-038FF14C4E24}"/>
              </a:ext>
            </a:extLst>
          </p:cNvPr>
          <p:cNvSpPr txBox="1"/>
          <p:nvPr/>
        </p:nvSpPr>
        <p:spPr>
          <a:xfrm>
            <a:off x="1203958" y="1198946"/>
            <a:ext cx="5209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6 do km 356,5 ao 389,5. Contrato 895/2013 assinado em 10/2013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/Corsan, porém rescindo em 12/2016.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FF1C147-BA4E-5CFC-6A24-F3955B0DF601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33,0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472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7092902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002060"/>
                </a:solidFill>
                <a:latin typeface="Calibri"/>
                <a:cs typeface="Calibri Light"/>
              </a:rPr>
              <a:t>Variante</a:t>
            </a:r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 de Santa Bárbara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1125478" cy="36275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São Gonçalo</a:t>
            </a:r>
          </a:p>
          <a:p>
            <a:pPr algn="ctr"/>
            <a:r>
              <a:rPr lang="pt-BR" sz="1600" b="1" dirty="0"/>
              <a:t>do</a:t>
            </a:r>
            <a:r>
              <a:rPr lang="pt-BR" sz="1600" b="1" baseline="0" dirty="0"/>
              <a:t> Rio Abaixo</a:t>
            </a:r>
            <a:endParaRPr lang="pt-BR" sz="1600" b="1" dirty="0"/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56037" y="4719435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chemeClr val="bg1">
                    <a:lumMod val="75000"/>
                  </a:schemeClr>
                </a:solidFill>
              </a:rPr>
              <a:t>Jaguaraçu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João</a:t>
            </a:r>
          </a:p>
          <a:p>
            <a:pPr algn="ctr"/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Monlevade</a:t>
            </a:r>
            <a:endParaRPr lang="pt-BR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rgbClr val="FF0000"/>
                </a:solidFill>
              </a:rPr>
              <a:t>L9 E L10</a:t>
            </a:r>
            <a:endParaRPr lang="pt-BR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15" name="CaixaDeTexto 96">
            <a:extLst>
              <a:ext uri="{FF2B5EF4-FFF2-40B4-BE49-F238E27FC236}">
                <a16:creationId xmlns:a16="http://schemas.microsoft.com/office/drawing/2014/main" xmlns="" id="{00000000-0008-0000-0200-000061000000}"/>
              </a:ext>
            </a:extLst>
          </p:cNvPr>
          <p:cNvSpPr txBox="1"/>
          <p:nvPr/>
        </p:nvSpPr>
        <p:spPr>
          <a:xfrm>
            <a:off x="7893239" y="2626921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Belo Oriente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chemeClr val="bg1">
                    <a:lumMod val="75000"/>
                  </a:schemeClr>
                </a:solidFill>
              </a:rPr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2C2A2D5-C18E-1247-44EB-50935691D8FE}"/>
              </a:ext>
            </a:extLst>
          </p:cNvPr>
          <p:cNvSpPr txBox="1"/>
          <p:nvPr/>
        </p:nvSpPr>
        <p:spPr>
          <a:xfrm>
            <a:off x="1203958" y="1198946"/>
            <a:ext cx="505229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Licitação de 2014 cancelada.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Nova licitação RDC 597/2023 em fase de assinatura de contrato. 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Objeto: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Contratação de empresa especializada para a elaboração de Estudos e Projetos Básico e Executivo de Engenharia visando a execução das obras de Implantação em Pista Dupla, Pavimentação, Obra de Arte Especial e Túnel na Rodovia BR-381/MG - Variante do Rio Santa Bárbara.</a:t>
            </a:r>
            <a:endParaRPr lang="pt-BR" sz="16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Empresa vencedora: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APT - ASSESSORIA, PROJETOS E TECNOLOGIA S/S EPP.</a:t>
            </a:r>
            <a:endParaRPr lang="pt-BR" sz="1600" b="1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0F49D5F-0F5B-02ED-30B7-5236810EE410}"/>
              </a:ext>
            </a:extLst>
          </p:cNvPr>
          <p:cNvSpPr txBox="1"/>
          <p:nvPr/>
        </p:nvSpPr>
        <p:spPr>
          <a:xfrm>
            <a:off x="6443019" y="1619213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4">
                    <a:lumMod val="50000"/>
                  </a:schemeClr>
                </a:solidFill>
                <a:latin typeface="Helvetica Neue"/>
              </a:rPr>
              <a:t>Edital Homologado em 15/04/2024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315D007-3FD9-CA07-DA52-AB76CE6B0497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45,4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9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7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São Gonçalo</a:t>
            </a:r>
          </a:p>
          <a:p>
            <a:pPr algn="ctr"/>
            <a:r>
              <a:rPr lang="pt-BR" sz="1600" b="1" dirty="0"/>
              <a:t>do</a:t>
            </a:r>
            <a:r>
              <a:rPr lang="pt-BR" sz="1600" b="1" baseline="0" dirty="0"/>
              <a:t> Rio Abaixo</a:t>
            </a:r>
            <a:endParaRPr lang="pt-BR" sz="1600" b="1" dirty="0"/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chemeClr val="bg1">
                    <a:lumMod val="75000"/>
                  </a:schemeClr>
                </a:solidFill>
              </a:rPr>
              <a:t>Jaguaraçu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João</a:t>
            </a:r>
          </a:p>
          <a:p>
            <a:pPr algn="ctr"/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Monlevade</a:t>
            </a:r>
            <a:endParaRPr lang="pt-BR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Nova</a:t>
            </a:r>
          </a:p>
          <a:p>
            <a:pPr algn="ctr"/>
            <a:r>
              <a:rPr lang="pt-BR" sz="1600" b="1" dirty="0"/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7030A0"/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15" name="CaixaDeTexto 96">
            <a:extLst>
              <a:ext uri="{FF2B5EF4-FFF2-40B4-BE49-F238E27FC236}">
                <a16:creationId xmlns:a16="http://schemas.microsoft.com/office/drawing/2014/main" xmlns="" id="{00000000-0008-0000-0200-000061000000}"/>
              </a:ext>
            </a:extLst>
          </p:cNvPr>
          <p:cNvSpPr txBox="1"/>
          <p:nvPr/>
        </p:nvSpPr>
        <p:spPr>
          <a:xfrm>
            <a:off x="7893239" y="2626921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Belo Oriente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/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2C2A2D5-C18E-1247-44EB-50935691D8FE}"/>
              </a:ext>
            </a:extLst>
          </p:cNvPr>
          <p:cNvSpPr txBox="1"/>
          <p:nvPr/>
        </p:nvSpPr>
        <p:spPr>
          <a:xfrm>
            <a:off x="1203958" y="1198946"/>
            <a:ext cx="50522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7 do km 389,5 ao 427,0. Contrato 817/2013 assinado em 10/2013 com o Consórcio ECB-Mota-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Engesur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 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0F49D5F-0F5B-02ED-30B7-5236810EE410}"/>
              </a:ext>
            </a:extLst>
          </p:cNvPr>
          <p:cNvSpPr txBox="1"/>
          <p:nvPr/>
        </p:nvSpPr>
        <p:spPr>
          <a:xfrm>
            <a:off x="2375759" y="2412906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Obras concluídas em 07/2023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315D007-3FD9-CA07-DA52-AB76CE6B0497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37,5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348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7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2C2A2D5-C18E-1247-44EB-50935691D8FE}"/>
              </a:ext>
            </a:extLst>
          </p:cNvPr>
          <p:cNvSpPr txBox="1"/>
          <p:nvPr/>
        </p:nvSpPr>
        <p:spPr>
          <a:xfrm>
            <a:off x="1203958" y="1198946"/>
            <a:ext cx="50522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Pista duplicada liberada ao tráfego desde 2020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Pendência: Correção de defeitos precoces que surgiram no pavimento de concreto. 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Situação atual: Encontra-se em andamento, no âmbito da Diretoria de Planejamento e Pesquisa - DPP, a realização de estudos investigativos, para se obter um diagnóstico das causas dos defeitos e definição de solução definitiva.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315D007-3FD9-CA07-DA52-AB76CE6B0497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37,5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11" name="Imagem 10" descr="Estrada de terra&#10;&#10;Descrição gerada automaticamente">
            <a:extLst>
              <a:ext uri="{FF2B5EF4-FFF2-40B4-BE49-F238E27FC236}">
                <a16:creationId xmlns:a16="http://schemas.microsoft.com/office/drawing/2014/main" xmlns="" id="{0F1E9CFE-BEBB-7E92-DECE-61C6508EB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06" y="4143851"/>
            <a:ext cx="3831818" cy="2554545"/>
          </a:xfrm>
          <a:prstGeom prst="rect">
            <a:avLst/>
          </a:prstGeom>
        </p:spPr>
      </p:pic>
      <p:pic>
        <p:nvPicPr>
          <p:cNvPr id="13" name="Imagem 12" descr="Estrada de terra&#10;&#10;Descrição gerada automaticamente">
            <a:extLst>
              <a:ext uri="{FF2B5EF4-FFF2-40B4-BE49-F238E27FC236}">
                <a16:creationId xmlns:a16="http://schemas.microsoft.com/office/drawing/2014/main" xmlns="" id="{F888308C-9E7A-1CB7-136E-10E6D4CED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5" y="1256101"/>
            <a:ext cx="4884362" cy="2747454"/>
          </a:xfrm>
          <a:prstGeom prst="rect">
            <a:avLst/>
          </a:prstGeom>
        </p:spPr>
      </p:pic>
      <p:pic>
        <p:nvPicPr>
          <p:cNvPr id="15" name="Imagem 14" descr="Vista aérea de estrada&#10;&#10;Descrição gerada automaticamente">
            <a:extLst>
              <a:ext uri="{FF2B5EF4-FFF2-40B4-BE49-F238E27FC236}">
                <a16:creationId xmlns:a16="http://schemas.microsoft.com/office/drawing/2014/main" xmlns="" id="{6453BB50-E5CE-C783-6D43-93B090D4F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36" y="4133853"/>
            <a:ext cx="3831818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LOTES 8A E 8B 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São Gonçalo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do</a:t>
            </a:r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 Rio Abaixo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Santa</a:t>
            </a:r>
          </a:p>
          <a:p>
            <a:pPr algn="ctr"/>
            <a:r>
              <a:rPr lang="pt-BR" sz="1600" b="1" dirty="0"/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>
                <a:solidFill>
                  <a:schemeClr val="bg1">
                    <a:lumMod val="75000"/>
                  </a:schemeClr>
                </a:solidFill>
              </a:rPr>
              <a:t>Jaguaraçu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João</a:t>
            </a:r>
          </a:p>
          <a:p>
            <a:pPr algn="ctr"/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Monlevade</a:t>
            </a:r>
            <a:endParaRPr lang="pt-BR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/>
              <a:t>Belo </a:t>
            </a:r>
          </a:p>
          <a:p>
            <a:pPr algn="ctr"/>
            <a:r>
              <a:rPr lang="pt-BR" sz="2400" b="1" dirty="0"/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L8B</a:t>
            </a:r>
          </a:p>
        </p:txBody>
      </p:sp>
      <p:sp>
        <p:nvSpPr>
          <p:cNvPr id="315" name="CaixaDeTexto 96">
            <a:extLst>
              <a:ext uri="{FF2B5EF4-FFF2-40B4-BE49-F238E27FC236}">
                <a16:creationId xmlns:a16="http://schemas.microsoft.com/office/drawing/2014/main" xmlns="" id="{00000000-0008-0000-0200-000061000000}"/>
              </a:ext>
            </a:extLst>
          </p:cNvPr>
          <p:cNvSpPr txBox="1"/>
          <p:nvPr/>
        </p:nvSpPr>
        <p:spPr>
          <a:xfrm>
            <a:off x="7893239" y="2626921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Belo Oriente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10607"/>
            <a:ext cx="7951" cy="505462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/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7ECC4A9-1C26-DE09-3DB0-D953DD9BB9CC}"/>
              </a:ext>
            </a:extLst>
          </p:cNvPr>
          <p:cNvSpPr txBox="1"/>
          <p:nvPr/>
        </p:nvSpPr>
        <p:spPr>
          <a:xfrm>
            <a:off x="1119668" y="1415433"/>
            <a:ext cx="50522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Lotes 8A e 8B – Licitações de 2013 e 2014 declarada fracassada em função das propostas estarem acima do orçamento do DNIT. 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Novo Edital publicado em maio/2024: Concorrência nº 0144/2024-00 (Lote 8A) </a:t>
            </a: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Abertura das propostas: 02/08/2024</a:t>
            </a:r>
          </a:p>
          <a:p>
            <a:pPr algn="just"/>
            <a:endParaRPr lang="pt-BR" sz="1600" b="1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Edital lote 8B deverá ser publicado ainda em 2024</a:t>
            </a: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392484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5AFBBD7-9DF1-D741-A139-A1D04A27589B}"/>
              </a:ext>
            </a:extLst>
          </p:cNvPr>
          <p:cNvSpPr txBox="1"/>
          <p:nvPr/>
        </p:nvSpPr>
        <p:spPr>
          <a:xfrm>
            <a:off x="7414285" y="510070"/>
            <a:ext cx="44729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18,0 km (8A) e 13,4 km (8B)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3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err="1">
                <a:solidFill>
                  <a:srgbClr val="002060"/>
                </a:solidFill>
                <a:latin typeface="Calibri"/>
                <a:cs typeface="Calibri Light"/>
              </a:rPr>
              <a:t>Concessão</a:t>
            </a:r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 BR-381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64858B-2C64-ED65-B764-644DD33B2D85}"/>
              </a:ext>
            </a:extLst>
          </p:cNvPr>
          <p:cNvSpPr txBox="1"/>
          <p:nvPr/>
        </p:nvSpPr>
        <p:spPr>
          <a:xfrm>
            <a:off x="1081790" y="1424065"/>
            <a:ext cx="10028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Responsabilidade: ANTT – Agência Nacional de Transportes Terrestres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Novo edital de concessão publicado  em 17/05/2024: EDITAL N° 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Objeto</a:t>
            </a:r>
            <a:r>
              <a:rPr lang="pt-BR" dirty="0"/>
              <a:t>: concessão da BR-381/MG, no trecho rodoviário compreendido entre Belo Horizonte, no entroncamento com a BR 262 (p/ Sabará) até o entroncamento com a BR-116/MG em Governador Valadares, com extensão total de 304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Leilão previsto para 29/08/2024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nova proposta de concessão da BR-381/MG incorporou mudanças resultantes de estudos técnicos aprofundados e políticas públicas atualizadas do Ministério dos Transportes.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Entre as alterações, está a ampliação de capacidade e melhorias entre os Kms 427 e 458,4 (Lotes 8A e 8B), que foram excluídas da nova versão do projeto de concessão e serão executadas pelo Departamento Nacional de Infraestrutura de Transportes (DNIT).</a:t>
            </a:r>
          </a:p>
        </p:txBody>
      </p:sp>
    </p:spTree>
    <p:extLst>
      <p:ext uri="{BB962C8B-B14F-4D97-AF65-F5344CB8AC3E}">
        <p14:creationId xmlns:p14="http://schemas.microsoft.com/office/powerpoint/2010/main" val="6632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5EED63F-43FE-48E6-89BF-4760E2CD4F31}"/>
              </a:ext>
            </a:extLst>
          </p:cNvPr>
          <p:cNvSpPr>
            <a:spLocks noGrp="1"/>
          </p:cNvSpPr>
          <p:nvPr/>
        </p:nvSpPr>
        <p:spPr>
          <a:xfrm>
            <a:off x="5241395" y="3245548"/>
            <a:ext cx="9485367" cy="1660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 Light"/>
              </a:rPr>
              <a:t>OBRIGADO!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885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9592095" cy="918675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rgbClr val="002060"/>
                </a:solidFill>
                <a:latin typeface="Calibri"/>
                <a:cs typeface="Calibri Light"/>
              </a:rPr>
              <a:t>OBJETIVOS DO EMPREENDIMENTO</a:t>
            </a:r>
            <a:endParaRPr lang="en-US" sz="4800" b="1" dirty="0">
              <a:solidFill>
                <a:srgbClr val="002060"/>
              </a:solidFill>
              <a:latin typeface="Calibri"/>
              <a:cs typeface="Calibri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251644" y="3998910"/>
            <a:ext cx="123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 da Transição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5D080DF-D148-F01C-98C7-BF50F6C04ABC}"/>
              </a:ext>
            </a:extLst>
          </p:cNvPr>
          <p:cNvSpPr txBox="1"/>
          <p:nvPr/>
        </p:nvSpPr>
        <p:spPr>
          <a:xfrm>
            <a:off x="500414" y="1290574"/>
            <a:ext cx="1142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Duplicação, melhoramentos para ampliação de capacidade e restauração da pista existente com implantação de ruas laterais (marginais) ao longo do trecho, nas travessias urbanas de alguns municípios e implantação de passarelas de pedestres, conforme tabela a seguir: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E7A8A520-C1FB-CF3B-451E-B88F7C45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27" y="2853439"/>
            <a:ext cx="8869606" cy="40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9592095" cy="918675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>
                <a:solidFill>
                  <a:srgbClr val="002060"/>
                </a:solidFill>
                <a:latin typeface="Calibri"/>
                <a:cs typeface="Calibri Light"/>
              </a:rPr>
              <a:t>OBJETIVOS DO EMPREENDIMENTO</a:t>
            </a:r>
            <a:endParaRPr lang="en-US" sz="4800" b="1" dirty="0">
              <a:solidFill>
                <a:srgbClr val="002060"/>
              </a:solidFill>
              <a:latin typeface="Calibri"/>
              <a:cs typeface="Calibri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251644" y="3998910"/>
            <a:ext cx="123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 da Transição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5D080DF-D148-F01C-98C7-BF50F6C04ABC}"/>
              </a:ext>
            </a:extLst>
          </p:cNvPr>
          <p:cNvSpPr txBox="1"/>
          <p:nvPr/>
        </p:nvSpPr>
        <p:spPr>
          <a:xfrm>
            <a:off x="710276" y="1408603"/>
            <a:ext cx="111319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Beneficiar a região com infraestrutura rodoviária apropriada, impulsionando o desenvolvimento socioeconômico, com segurança e economia;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Reformular o segmento, com redução de aclives e declives;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Eliminar curvas acentuadas em alguns pontos, elevando consideravelmente a velocidade média;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Construir novas pontes e viadutos, bem como reforçar e alargar as obras de arte especiais existentes;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Proporcionar segurança aos usuários com a redução do número de acidentes;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Reduzir custos operacionais dos veículos;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Propiciar oportunidades de investimentos e de negócios, gerando riquezas e empregos;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Proporcionar melhorias de trafegabilidade no trecho da BR-381/MG, que interliga a Região Nordeste com as Regiões Sul/Sudeste do País.</a:t>
            </a:r>
          </a:p>
        </p:txBody>
      </p:sp>
    </p:spTree>
    <p:extLst>
      <p:ext uri="{BB962C8B-B14F-4D97-AF65-F5344CB8AC3E}">
        <p14:creationId xmlns:p14="http://schemas.microsoft.com/office/powerpoint/2010/main" val="289197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1193291" y="988143"/>
            <a:ext cx="10288433" cy="5477070"/>
            <a:chOff x="1345691" y="1140543"/>
            <a:chExt cx="10288433" cy="5477070"/>
          </a:xfrm>
        </p:grpSpPr>
        <p:grpSp>
          <p:nvGrpSpPr>
            <p:cNvPr id="90" name="Grupo 89"/>
            <p:cNvGrpSpPr/>
            <p:nvPr/>
          </p:nvGrpSpPr>
          <p:grpSpPr>
            <a:xfrm>
              <a:off x="7277052" y="2779321"/>
              <a:ext cx="2436375" cy="2108909"/>
              <a:chOff x="7124652" y="2626921"/>
              <a:chExt cx="2436375" cy="2108909"/>
            </a:xfrm>
          </p:grpSpPr>
          <p:grpSp>
            <p:nvGrpSpPr>
              <p:cNvPr id="91" name="Grupo 90"/>
              <p:cNvGrpSpPr/>
              <p:nvPr/>
            </p:nvGrpSpPr>
            <p:grpSpPr>
              <a:xfrm>
                <a:off x="7124652" y="2626921"/>
                <a:ext cx="2436375" cy="2108909"/>
                <a:chOff x="7162422" y="2626921"/>
                <a:chExt cx="2398605" cy="2100789"/>
              </a:xfrm>
            </p:grpSpPr>
            <p:sp>
              <p:nvSpPr>
                <p:cNvPr id="93" name="Forma Livre: Forma 334">
                  <a:extLst>
                    <a:ext uri="{FF2B5EF4-FFF2-40B4-BE49-F238E27FC236}">
                      <a16:creationId xmlns:a16="http://schemas.microsoft.com/office/drawing/2014/main" xmlns="" id="{6FD0DE09-C1CA-08BE-0015-23706B946AE5}"/>
                    </a:ext>
                  </a:extLst>
                </p:cNvPr>
                <p:cNvSpPr/>
                <p:nvPr/>
              </p:nvSpPr>
              <p:spPr>
                <a:xfrm>
                  <a:off x="7162422" y="3468886"/>
                  <a:ext cx="1995081" cy="1258824"/>
                </a:xfrm>
                <a:custGeom>
                  <a:avLst/>
                  <a:gdLst>
                    <a:gd name="connsiteX0" fmla="*/ 1943100 w 1943100"/>
                    <a:gd name="connsiteY0" fmla="*/ 0 h 1231900"/>
                    <a:gd name="connsiteX1" fmla="*/ 1022350 w 1943100"/>
                    <a:gd name="connsiteY1" fmla="*/ 793750 h 1231900"/>
                    <a:gd name="connsiteX2" fmla="*/ 946150 w 1943100"/>
                    <a:gd name="connsiteY2" fmla="*/ 958850 h 1231900"/>
                    <a:gd name="connsiteX3" fmla="*/ 584200 w 1943100"/>
                    <a:gd name="connsiteY3" fmla="*/ 889000 h 1231900"/>
                    <a:gd name="connsiteX4" fmla="*/ 0 w 1943100"/>
                    <a:gd name="connsiteY4" fmla="*/ 1225550 h 1231900"/>
                    <a:gd name="connsiteX5" fmla="*/ 0 w 1943100"/>
                    <a:gd name="connsiteY5" fmla="*/ 1231900 h 123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43100" h="1231900">
                      <a:moveTo>
                        <a:pt x="1943100" y="0"/>
                      </a:moveTo>
                      <a:lnTo>
                        <a:pt x="1022350" y="793750"/>
                      </a:lnTo>
                      <a:lnTo>
                        <a:pt x="946150" y="958850"/>
                      </a:lnTo>
                      <a:lnTo>
                        <a:pt x="584200" y="889000"/>
                      </a:lnTo>
                      <a:lnTo>
                        <a:pt x="0" y="1225550"/>
                      </a:lnTo>
                      <a:lnTo>
                        <a:pt x="0" y="1231900"/>
                      </a:lnTo>
                    </a:path>
                  </a:pathLst>
                </a:custGeom>
                <a:noFill/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pt-BR" sz="11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" name="CaixaDeTexto 9">
                  <a:extLst>
                    <a:ext uri="{FF2B5EF4-FFF2-40B4-BE49-F238E27FC236}">
                      <a16:creationId xmlns:a16="http://schemas.microsoft.com/office/drawing/2014/main" xmlns="" id="{00000000-0008-0000-0200-00000A000000}"/>
                    </a:ext>
                  </a:extLst>
                </p:cNvPr>
                <p:cNvSpPr txBox="1"/>
                <p:nvPr/>
              </p:nvSpPr>
              <p:spPr>
                <a:xfrm>
                  <a:off x="8483749" y="4069804"/>
                  <a:ext cx="1077278" cy="44781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600" b="1" dirty="0"/>
                    <a:t>Ipatinga</a:t>
                  </a:r>
                </a:p>
              </p:txBody>
            </p:sp>
            <p:sp>
              <p:nvSpPr>
                <p:cNvPr id="96" name="CaixaDeTexto 96">
                  <a:extLst>
                    <a:ext uri="{FF2B5EF4-FFF2-40B4-BE49-F238E27FC236}">
                      <a16:creationId xmlns:a16="http://schemas.microsoft.com/office/drawing/2014/main" xmlns="" id="{00000000-0008-0000-0200-000061000000}"/>
                    </a:ext>
                  </a:extLst>
                </p:cNvPr>
                <p:cNvSpPr txBox="1"/>
                <p:nvPr/>
              </p:nvSpPr>
              <p:spPr>
                <a:xfrm>
                  <a:off x="7893239" y="2626921"/>
                  <a:ext cx="1248361" cy="32093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600" b="1" dirty="0"/>
                    <a:t>Belo Oriente</a:t>
                  </a:r>
                </a:p>
              </p:txBody>
            </p:sp>
            <p:cxnSp>
              <p:nvCxnSpPr>
                <p:cNvPr id="97" name="Conector reto 96">
                  <a:extLst>
                    <a:ext uri="{FF2B5EF4-FFF2-40B4-BE49-F238E27FC236}">
                      <a16:creationId xmlns:a16="http://schemas.microsoft.com/office/drawing/2014/main" xmlns="" id="{11468B78-EADE-3720-4BBF-AA4D8CB8C814}"/>
                    </a:ext>
                  </a:extLst>
                </p:cNvPr>
                <p:cNvCxnSpPr>
                  <a:cxnSpLocks/>
                  <a:endCxn id="93" idx="0"/>
                </p:cNvCxnSpPr>
                <p:nvPr/>
              </p:nvCxnSpPr>
              <p:spPr>
                <a:xfrm>
                  <a:off x="8705775" y="3073400"/>
                  <a:ext cx="451728" cy="395486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8" name="CaixaDeTexto 48">
                  <a:extLst>
                    <a:ext uri="{FF2B5EF4-FFF2-40B4-BE49-F238E27FC236}">
                      <a16:creationId xmlns:a16="http://schemas.microsoft.com/office/drawing/2014/main" xmlns="" id="{00000000-0008-0000-0200-000031000000}"/>
                    </a:ext>
                  </a:extLst>
                </p:cNvPr>
                <p:cNvSpPr txBox="1"/>
                <p:nvPr/>
              </p:nvSpPr>
              <p:spPr>
                <a:xfrm>
                  <a:off x="8462238" y="2715246"/>
                  <a:ext cx="455613" cy="53505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</p:grpSp>
          <p:sp>
            <p:nvSpPr>
              <p:cNvPr id="92" name="CaixaDeTexto 46">
                <a:extLst>
                  <a:ext uri="{FF2B5EF4-FFF2-40B4-BE49-F238E27FC236}">
                    <a16:creationId xmlns:a16="http://schemas.microsoft.com/office/drawing/2014/main" xmlns="" id="{00000000-0008-0000-0200-00002F000000}"/>
                  </a:ext>
                </a:extLst>
              </p:cNvPr>
              <p:cNvSpPr txBox="1"/>
              <p:nvPr/>
            </p:nvSpPr>
            <p:spPr>
              <a:xfrm>
                <a:off x="8182917" y="3774969"/>
                <a:ext cx="418724" cy="46435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</p:grpSp>
        <p:grpSp>
          <p:nvGrpSpPr>
            <p:cNvPr id="99" name="Grupo 98"/>
            <p:cNvGrpSpPr/>
            <p:nvPr/>
          </p:nvGrpSpPr>
          <p:grpSpPr>
            <a:xfrm>
              <a:off x="6058143" y="4836810"/>
              <a:ext cx="2560681" cy="601113"/>
              <a:chOff x="5905743" y="4684410"/>
              <a:chExt cx="2560681" cy="601113"/>
            </a:xfrm>
          </p:grpSpPr>
          <p:grpSp>
            <p:nvGrpSpPr>
              <p:cNvPr id="100" name="Grupo 99"/>
              <p:cNvGrpSpPr/>
              <p:nvPr/>
            </p:nvGrpSpPr>
            <p:grpSpPr>
              <a:xfrm>
                <a:off x="5905743" y="4692397"/>
                <a:ext cx="2560681" cy="593126"/>
                <a:chOff x="5905743" y="4692397"/>
                <a:chExt cx="2560681" cy="593126"/>
              </a:xfrm>
            </p:grpSpPr>
            <p:sp>
              <p:nvSpPr>
                <p:cNvPr id="102" name="CaixaDeTexto 15">
                  <a:extLst>
                    <a:ext uri="{FF2B5EF4-FFF2-40B4-BE49-F238E27FC236}">
                      <a16:creationId xmlns:a16="http://schemas.microsoft.com/office/drawing/2014/main" xmlns="" id="{00000000-0008-0000-0200-000010000000}"/>
                    </a:ext>
                  </a:extLst>
                </p:cNvPr>
                <p:cNvSpPr txBox="1"/>
                <p:nvPr/>
              </p:nvSpPr>
              <p:spPr>
                <a:xfrm>
                  <a:off x="7414284" y="4703474"/>
                  <a:ext cx="1052140" cy="278579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600" b="1" dirty="0" err="1"/>
                    <a:t>Jaguaraçu</a:t>
                  </a:r>
                  <a:endParaRPr lang="pt-BR" sz="1600" b="1" dirty="0"/>
                </a:p>
              </p:txBody>
            </p:sp>
            <p:sp>
              <p:nvSpPr>
                <p:cNvPr id="103" name="CaixaDeTexto 56">
                  <a:extLst>
                    <a:ext uri="{FF2B5EF4-FFF2-40B4-BE49-F238E27FC236}">
                      <a16:creationId xmlns:a16="http://schemas.microsoft.com/office/drawing/2014/main" xmlns="" id="{00000000-0008-0000-0200-000039000000}"/>
                    </a:ext>
                  </a:extLst>
                </p:cNvPr>
                <p:cNvSpPr txBox="1"/>
                <p:nvPr/>
              </p:nvSpPr>
              <p:spPr>
                <a:xfrm rot="10800000">
                  <a:off x="7275206" y="4988960"/>
                  <a:ext cx="284405" cy="25868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  <p:sp>
              <p:nvSpPr>
                <p:cNvPr id="105" name="Forma Livre: Forma 339">
                  <a:extLst>
                    <a:ext uri="{FF2B5EF4-FFF2-40B4-BE49-F238E27FC236}">
                      <a16:creationId xmlns:a16="http://schemas.microsoft.com/office/drawing/2014/main" xmlns="" id="{D1F32E23-B77E-908C-9CB0-536F6CFC3046}"/>
                    </a:ext>
                  </a:extLst>
                </p:cNvPr>
                <p:cNvSpPr/>
                <p:nvPr/>
              </p:nvSpPr>
              <p:spPr>
                <a:xfrm>
                  <a:off x="5905743" y="4692397"/>
                  <a:ext cx="1303759" cy="593126"/>
                </a:xfrm>
                <a:custGeom>
                  <a:avLst/>
                  <a:gdLst>
                    <a:gd name="connsiteX0" fmla="*/ 1225550 w 1225550"/>
                    <a:gd name="connsiteY0" fmla="*/ 0 h 603250"/>
                    <a:gd name="connsiteX1" fmla="*/ 1003300 w 1225550"/>
                    <a:gd name="connsiteY1" fmla="*/ 107950 h 603250"/>
                    <a:gd name="connsiteX2" fmla="*/ 812800 w 1225550"/>
                    <a:gd name="connsiteY2" fmla="*/ 31750 h 603250"/>
                    <a:gd name="connsiteX3" fmla="*/ 304800 w 1225550"/>
                    <a:gd name="connsiteY3" fmla="*/ 196850 h 603250"/>
                    <a:gd name="connsiteX4" fmla="*/ 0 w 1225550"/>
                    <a:gd name="connsiteY4" fmla="*/ 60325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550" h="603250">
                      <a:moveTo>
                        <a:pt x="1225550" y="0"/>
                      </a:moveTo>
                      <a:lnTo>
                        <a:pt x="1003300" y="107950"/>
                      </a:lnTo>
                      <a:lnTo>
                        <a:pt x="812800" y="31750"/>
                      </a:lnTo>
                      <a:lnTo>
                        <a:pt x="304800" y="196850"/>
                      </a:lnTo>
                      <a:lnTo>
                        <a:pt x="0" y="603250"/>
                      </a:lnTo>
                    </a:path>
                  </a:pathLst>
                </a:custGeom>
                <a:noFill/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101" name="Forma Livre 25">
                <a:extLst>
                  <a:ext uri="{FF2B5EF4-FFF2-40B4-BE49-F238E27FC236}">
                    <a16:creationId xmlns:a16="http://schemas.microsoft.com/office/drawing/2014/main" xmlns="" id="{00000000-0008-0000-0200-000019000000}"/>
                  </a:ext>
                </a:extLst>
              </p:cNvPr>
              <p:cNvSpPr/>
              <p:nvPr/>
            </p:nvSpPr>
            <p:spPr>
              <a:xfrm>
                <a:off x="7233453" y="4684410"/>
                <a:ext cx="41753" cy="116259"/>
              </a:xfrm>
              <a:custGeom>
                <a:avLst/>
                <a:gdLst>
                  <a:gd name="connsiteX0" fmla="*/ 25066 w 25066"/>
                  <a:gd name="connsiteY0" fmla="*/ 205540 h 205540"/>
                  <a:gd name="connsiteX1" fmla="*/ 0 w 25066"/>
                  <a:gd name="connsiteY1" fmla="*/ 125329 h 205540"/>
                  <a:gd name="connsiteX2" fmla="*/ 0 w 25066"/>
                  <a:gd name="connsiteY2" fmla="*/ 0 h 2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066" h="205540">
                    <a:moveTo>
                      <a:pt x="25066" y="205540"/>
                    </a:moveTo>
                    <a:lnTo>
                      <a:pt x="0" y="12532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lang="pt-BR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4398556" y="5134711"/>
              <a:ext cx="3168128" cy="1482902"/>
              <a:chOff x="4246156" y="4982311"/>
              <a:chExt cx="3168128" cy="1482902"/>
            </a:xfrm>
          </p:grpSpPr>
          <p:grpSp>
            <p:nvGrpSpPr>
              <p:cNvPr id="107" name="Grupo 106"/>
              <p:cNvGrpSpPr/>
              <p:nvPr/>
            </p:nvGrpSpPr>
            <p:grpSpPr>
              <a:xfrm>
                <a:off x="4246156" y="5189028"/>
                <a:ext cx="3168128" cy="1276185"/>
                <a:chOff x="4246156" y="5189028"/>
                <a:chExt cx="3168128" cy="1276185"/>
              </a:xfrm>
            </p:grpSpPr>
            <p:cxnSp>
              <p:nvCxnSpPr>
                <p:cNvPr id="109" name="Conector reto 108">
                  <a:extLst>
                    <a:ext uri="{FF2B5EF4-FFF2-40B4-BE49-F238E27FC236}">
                      <a16:creationId xmlns:a16="http://schemas.microsoft.com/office/drawing/2014/main" xmlns="" id="{461196A5-31F5-5209-88BF-C4600C385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91497" y="5326775"/>
                  <a:ext cx="264763" cy="232611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ector reto 109">
                  <a:extLst>
                    <a:ext uri="{FF2B5EF4-FFF2-40B4-BE49-F238E27FC236}">
                      <a16:creationId xmlns:a16="http://schemas.microsoft.com/office/drawing/2014/main" xmlns="" id="{73A09E26-9529-1FD8-3109-7C8982174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40982" y="5534032"/>
                  <a:ext cx="275075" cy="165084"/>
                </a:xfrm>
                <a:prstGeom prst="line">
                  <a:avLst/>
                </a:prstGeom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upo 110"/>
                <p:cNvGrpSpPr/>
                <p:nvPr/>
              </p:nvGrpSpPr>
              <p:grpSpPr>
                <a:xfrm>
                  <a:off x="4246156" y="5189028"/>
                  <a:ext cx="3168128" cy="1276185"/>
                  <a:chOff x="4246156" y="5189028"/>
                  <a:chExt cx="3168128" cy="1276185"/>
                </a:xfrm>
              </p:grpSpPr>
              <p:sp>
                <p:nvSpPr>
                  <p:cNvPr id="112" name="CaixaDeTexto 5">
                    <a:extLst>
                      <a:ext uri="{FF2B5EF4-FFF2-40B4-BE49-F238E27FC236}">
                        <a16:creationId xmlns:a16="http://schemas.microsoft.com/office/drawing/2014/main" xmlns="" id="{00000000-0008-0000-0200-000006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5905744" y="5189028"/>
                    <a:ext cx="566240" cy="20258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t-BR" sz="1600" b="1" dirty="0"/>
                      <a:t>Nova Era</a:t>
                    </a:r>
                  </a:p>
                </p:txBody>
              </p:sp>
              <p:sp>
                <p:nvSpPr>
                  <p:cNvPr id="113" name="CaixaDeTexto 16">
                    <a:extLst>
                      <a:ext uri="{FF2B5EF4-FFF2-40B4-BE49-F238E27FC236}">
                        <a16:creationId xmlns:a16="http://schemas.microsoft.com/office/drawing/2014/main" xmlns="" id="{00000000-0008-0000-0200-000011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7394" y="5770259"/>
                    <a:ext cx="1145091" cy="50073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pt-BR" sz="1600" b="1" dirty="0"/>
                      <a:t>João</a:t>
                    </a:r>
                  </a:p>
                  <a:p>
                    <a:pPr algn="ctr"/>
                    <a:r>
                      <a:rPr lang="pt-BR" sz="1600" b="1" baseline="0" dirty="0"/>
                      <a:t>Monlevade</a:t>
                    </a:r>
                    <a:endParaRPr lang="pt-BR" sz="1800" b="1" dirty="0"/>
                  </a:p>
                </p:txBody>
              </p:sp>
              <p:sp>
                <p:nvSpPr>
                  <p:cNvPr id="114" name="Forma Livre: Forma 289">
                    <a:extLst>
                      <a:ext uri="{FF2B5EF4-FFF2-40B4-BE49-F238E27FC236}">
                        <a16:creationId xmlns:a16="http://schemas.microsoft.com/office/drawing/2014/main" xmlns="" id="{00000000-0008-0000-0200-000044000000}"/>
                      </a:ext>
                    </a:extLst>
                  </p:cNvPr>
                  <p:cNvSpPr/>
                  <p:nvPr/>
                </p:nvSpPr>
                <p:spPr>
                  <a:xfrm>
                    <a:off x="5529940" y="5728344"/>
                    <a:ext cx="1884344" cy="736869"/>
                  </a:xfrm>
                  <a:custGeom>
                    <a:avLst/>
                    <a:gdLst>
                      <a:gd name="connsiteX0" fmla="*/ 0 w 3129643"/>
                      <a:gd name="connsiteY0" fmla="*/ 0 h 1333500"/>
                      <a:gd name="connsiteX1" fmla="*/ 119743 w 3129643"/>
                      <a:gd name="connsiteY1" fmla="*/ 0 h 1333500"/>
                      <a:gd name="connsiteX2" fmla="*/ 146957 w 3129643"/>
                      <a:gd name="connsiteY2" fmla="*/ 43543 h 1333500"/>
                      <a:gd name="connsiteX3" fmla="*/ 195943 w 3129643"/>
                      <a:gd name="connsiteY3" fmla="*/ 70757 h 1333500"/>
                      <a:gd name="connsiteX4" fmla="*/ 266700 w 3129643"/>
                      <a:gd name="connsiteY4" fmla="*/ 114300 h 1333500"/>
                      <a:gd name="connsiteX5" fmla="*/ 310243 w 3129643"/>
                      <a:gd name="connsiteY5" fmla="*/ 141515 h 1333500"/>
                      <a:gd name="connsiteX6" fmla="*/ 506185 w 3129643"/>
                      <a:gd name="connsiteY6" fmla="*/ 168729 h 1333500"/>
                      <a:gd name="connsiteX7" fmla="*/ 527957 w 3129643"/>
                      <a:gd name="connsiteY7" fmla="*/ 244929 h 1333500"/>
                      <a:gd name="connsiteX8" fmla="*/ 560614 w 3129643"/>
                      <a:gd name="connsiteY8" fmla="*/ 283029 h 1333500"/>
                      <a:gd name="connsiteX9" fmla="*/ 740228 w 3129643"/>
                      <a:gd name="connsiteY9" fmla="*/ 359229 h 1333500"/>
                      <a:gd name="connsiteX10" fmla="*/ 827314 w 3129643"/>
                      <a:gd name="connsiteY10" fmla="*/ 435429 h 1333500"/>
                      <a:gd name="connsiteX11" fmla="*/ 968828 w 3129643"/>
                      <a:gd name="connsiteY11" fmla="*/ 446315 h 1333500"/>
                      <a:gd name="connsiteX12" fmla="*/ 1104900 w 3129643"/>
                      <a:gd name="connsiteY12" fmla="*/ 484415 h 1333500"/>
                      <a:gd name="connsiteX13" fmla="*/ 1240971 w 3129643"/>
                      <a:gd name="connsiteY13" fmla="*/ 522515 h 1333500"/>
                      <a:gd name="connsiteX14" fmla="*/ 1273628 w 3129643"/>
                      <a:gd name="connsiteY14" fmla="*/ 582386 h 1333500"/>
                      <a:gd name="connsiteX15" fmla="*/ 1295400 w 3129643"/>
                      <a:gd name="connsiteY15" fmla="*/ 609600 h 1333500"/>
                      <a:gd name="connsiteX16" fmla="*/ 1398814 w 3129643"/>
                      <a:gd name="connsiteY16" fmla="*/ 609600 h 1333500"/>
                      <a:gd name="connsiteX17" fmla="*/ 1545771 w 3129643"/>
                      <a:gd name="connsiteY17" fmla="*/ 723900 h 1333500"/>
                      <a:gd name="connsiteX18" fmla="*/ 1660071 w 3129643"/>
                      <a:gd name="connsiteY18" fmla="*/ 751115 h 1333500"/>
                      <a:gd name="connsiteX19" fmla="*/ 1834243 w 3129643"/>
                      <a:gd name="connsiteY19" fmla="*/ 740229 h 1333500"/>
                      <a:gd name="connsiteX20" fmla="*/ 1992085 w 3129643"/>
                      <a:gd name="connsiteY20" fmla="*/ 734786 h 1333500"/>
                      <a:gd name="connsiteX21" fmla="*/ 2204357 w 3129643"/>
                      <a:gd name="connsiteY21" fmla="*/ 745672 h 1333500"/>
                      <a:gd name="connsiteX22" fmla="*/ 2324100 w 3129643"/>
                      <a:gd name="connsiteY22" fmla="*/ 745672 h 1333500"/>
                      <a:gd name="connsiteX23" fmla="*/ 2422071 w 3129643"/>
                      <a:gd name="connsiteY23" fmla="*/ 762000 h 1333500"/>
                      <a:gd name="connsiteX24" fmla="*/ 2481943 w 3129643"/>
                      <a:gd name="connsiteY24" fmla="*/ 800100 h 1333500"/>
                      <a:gd name="connsiteX25" fmla="*/ 2530928 w 3129643"/>
                      <a:gd name="connsiteY25" fmla="*/ 859972 h 1333500"/>
                      <a:gd name="connsiteX26" fmla="*/ 2623457 w 3129643"/>
                      <a:gd name="connsiteY26" fmla="*/ 996043 h 1333500"/>
                      <a:gd name="connsiteX27" fmla="*/ 2960914 w 3129643"/>
                      <a:gd name="connsiteY27" fmla="*/ 1132115 h 1333500"/>
                      <a:gd name="connsiteX28" fmla="*/ 3020785 w 3129643"/>
                      <a:gd name="connsiteY28" fmla="*/ 1175657 h 1333500"/>
                      <a:gd name="connsiteX29" fmla="*/ 3058885 w 3129643"/>
                      <a:gd name="connsiteY29" fmla="*/ 1273629 h 1333500"/>
                      <a:gd name="connsiteX30" fmla="*/ 3129643 w 3129643"/>
                      <a:gd name="connsiteY30" fmla="*/ 1333500 h 133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3129643" h="1333500">
                        <a:moveTo>
                          <a:pt x="0" y="0"/>
                        </a:moveTo>
                        <a:lnTo>
                          <a:pt x="119743" y="0"/>
                        </a:lnTo>
                        <a:lnTo>
                          <a:pt x="146957" y="43543"/>
                        </a:lnTo>
                        <a:lnTo>
                          <a:pt x="195943" y="70757"/>
                        </a:lnTo>
                        <a:lnTo>
                          <a:pt x="266700" y="114300"/>
                        </a:lnTo>
                        <a:lnTo>
                          <a:pt x="310243" y="141515"/>
                        </a:lnTo>
                        <a:lnTo>
                          <a:pt x="506185" y="168729"/>
                        </a:lnTo>
                        <a:lnTo>
                          <a:pt x="527957" y="244929"/>
                        </a:lnTo>
                        <a:lnTo>
                          <a:pt x="560614" y="283029"/>
                        </a:lnTo>
                        <a:lnTo>
                          <a:pt x="740228" y="359229"/>
                        </a:lnTo>
                        <a:lnTo>
                          <a:pt x="827314" y="435429"/>
                        </a:lnTo>
                        <a:lnTo>
                          <a:pt x="968828" y="446315"/>
                        </a:lnTo>
                        <a:lnTo>
                          <a:pt x="1104900" y="484415"/>
                        </a:lnTo>
                        <a:lnTo>
                          <a:pt x="1240971" y="522515"/>
                        </a:lnTo>
                        <a:lnTo>
                          <a:pt x="1273628" y="582386"/>
                        </a:lnTo>
                        <a:lnTo>
                          <a:pt x="1295400" y="609600"/>
                        </a:lnTo>
                        <a:lnTo>
                          <a:pt x="1398814" y="609600"/>
                        </a:lnTo>
                        <a:lnTo>
                          <a:pt x="1545771" y="723900"/>
                        </a:lnTo>
                        <a:lnTo>
                          <a:pt x="1660071" y="751115"/>
                        </a:lnTo>
                        <a:lnTo>
                          <a:pt x="1834243" y="740229"/>
                        </a:lnTo>
                        <a:lnTo>
                          <a:pt x="1992085" y="734786"/>
                        </a:lnTo>
                        <a:lnTo>
                          <a:pt x="2204357" y="745672"/>
                        </a:lnTo>
                        <a:lnTo>
                          <a:pt x="2324100" y="745672"/>
                        </a:lnTo>
                        <a:lnTo>
                          <a:pt x="2422071" y="762000"/>
                        </a:lnTo>
                        <a:lnTo>
                          <a:pt x="2481943" y="800100"/>
                        </a:lnTo>
                        <a:lnTo>
                          <a:pt x="2530928" y="859972"/>
                        </a:lnTo>
                        <a:lnTo>
                          <a:pt x="2623457" y="996043"/>
                        </a:lnTo>
                        <a:lnTo>
                          <a:pt x="2960914" y="1132115"/>
                        </a:lnTo>
                        <a:lnTo>
                          <a:pt x="3020785" y="1175657"/>
                        </a:lnTo>
                        <a:lnTo>
                          <a:pt x="3058885" y="1273629"/>
                        </a:lnTo>
                        <a:lnTo>
                          <a:pt x="3129643" y="1333500"/>
                        </a:lnTo>
                      </a:path>
                    </a:pathLst>
                  </a:custGeom>
                  <a:noFill/>
                  <a:ln w="38100">
                    <a:solidFill>
                      <a:schemeClr val="bg1">
                        <a:lumMod val="6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l"/>
                    <a:endParaRPr lang="pt-BR"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CaixaDeTexto 69">
                    <a:extLst>
                      <a:ext uri="{FF2B5EF4-FFF2-40B4-BE49-F238E27FC236}">
                        <a16:creationId xmlns:a16="http://schemas.microsoft.com/office/drawing/2014/main" xmlns="" id="{00000000-0008-0000-0200-000046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6413894" y="5855882"/>
                    <a:ext cx="710758" cy="30766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/>
                    <a:r>
                      <a:rPr lang="pt-BR" sz="1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BR-262</a:t>
                    </a:r>
                  </a:p>
                </p:txBody>
              </p:sp>
              <p:sp>
                <p:nvSpPr>
                  <p:cNvPr id="120" name="Forma Livre: Forma 351">
                    <a:extLst>
                      <a:ext uri="{FF2B5EF4-FFF2-40B4-BE49-F238E27FC236}">
                        <a16:creationId xmlns:a16="http://schemas.microsoft.com/office/drawing/2014/main" xmlns="" id="{AEF28C9F-4293-FF69-160F-D080CF641D42}"/>
                      </a:ext>
                    </a:extLst>
                  </p:cNvPr>
                  <p:cNvSpPr/>
                  <p:nvPr/>
                </p:nvSpPr>
                <p:spPr>
                  <a:xfrm>
                    <a:off x="4246156" y="5627128"/>
                    <a:ext cx="1022350" cy="139700"/>
                  </a:xfrm>
                  <a:custGeom>
                    <a:avLst/>
                    <a:gdLst>
                      <a:gd name="connsiteX0" fmla="*/ 1022350 w 1022350"/>
                      <a:gd name="connsiteY0" fmla="*/ 95250 h 139700"/>
                      <a:gd name="connsiteX1" fmla="*/ 501650 w 1022350"/>
                      <a:gd name="connsiteY1" fmla="*/ 139700 h 139700"/>
                      <a:gd name="connsiteX2" fmla="*/ 0 w 1022350"/>
                      <a:gd name="connsiteY2" fmla="*/ 0 h 13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2350" h="139700">
                        <a:moveTo>
                          <a:pt x="1022350" y="95250"/>
                        </a:moveTo>
                        <a:lnTo>
                          <a:pt x="501650" y="13970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24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21" name="CaixaDeTexto 98">
                    <a:extLst>
                      <a:ext uri="{FF2B5EF4-FFF2-40B4-BE49-F238E27FC236}">
                        <a16:creationId xmlns:a16="http://schemas.microsoft.com/office/drawing/2014/main" xmlns="" id="{00000000-0008-0000-0200-000063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5077453" y="5380616"/>
                    <a:ext cx="344011" cy="475266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BR" sz="3600" dirty="0"/>
                      <a:t>●</a:t>
                    </a:r>
                    <a:endParaRPr lang="pt-BR" sz="1600" dirty="0"/>
                  </a:p>
                </p:txBody>
              </p:sp>
            </p:grpSp>
          </p:grpSp>
          <p:sp>
            <p:nvSpPr>
              <p:cNvPr id="108" name="CaixaDeTexto 64">
                <a:extLst>
                  <a:ext uri="{FF2B5EF4-FFF2-40B4-BE49-F238E27FC236}">
                    <a16:creationId xmlns:a16="http://schemas.microsoft.com/office/drawing/2014/main" xmlns="" id="{00000000-0008-0000-0200-000041000000}"/>
                  </a:ext>
                </a:extLst>
              </p:cNvPr>
              <p:cNvSpPr txBox="1"/>
              <p:nvPr/>
            </p:nvSpPr>
            <p:spPr>
              <a:xfrm>
                <a:off x="5661667" y="4982311"/>
                <a:ext cx="417418" cy="4625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</p:grpSp>
        <p:sp>
          <p:nvSpPr>
            <p:cNvPr id="122" name="CaixaDeTexto 121"/>
            <p:cNvSpPr txBox="1"/>
            <p:nvPr/>
          </p:nvSpPr>
          <p:spPr>
            <a:xfrm>
              <a:off x="10404044" y="4151310"/>
              <a:ext cx="1230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PEC da Transição</a:t>
              </a:r>
            </a:p>
          </p:txBody>
        </p:sp>
        <p:grpSp>
          <p:nvGrpSpPr>
            <p:cNvPr id="123" name="Grupo 122"/>
            <p:cNvGrpSpPr/>
            <p:nvPr/>
          </p:nvGrpSpPr>
          <p:grpSpPr>
            <a:xfrm>
              <a:off x="2825750" y="4456373"/>
              <a:ext cx="1627682" cy="1859577"/>
              <a:chOff x="2673350" y="4303973"/>
              <a:chExt cx="1627682" cy="1859577"/>
            </a:xfrm>
          </p:grpSpPr>
          <p:sp>
            <p:nvSpPr>
              <p:cNvPr id="124" name="Forma Livre 29">
                <a:extLst>
                  <a:ext uri="{FF2B5EF4-FFF2-40B4-BE49-F238E27FC236}">
                    <a16:creationId xmlns:a16="http://schemas.microsoft.com/office/drawing/2014/main" xmlns="" id="{00000000-0008-0000-0200-00001D000000}"/>
                  </a:ext>
                </a:extLst>
              </p:cNvPr>
              <p:cNvSpPr/>
              <p:nvPr/>
            </p:nvSpPr>
            <p:spPr>
              <a:xfrm>
                <a:off x="3124122" y="5007975"/>
                <a:ext cx="27144" cy="148607"/>
              </a:xfrm>
              <a:custGeom>
                <a:avLst/>
                <a:gdLst>
                  <a:gd name="connsiteX0" fmla="*/ 0 w 50132"/>
                  <a:gd name="connsiteY0" fmla="*/ 0 h 381000"/>
                  <a:gd name="connsiteX1" fmla="*/ 10027 w 50132"/>
                  <a:gd name="connsiteY1" fmla="*/ 70184 h 381000"/>
                  <a:gd name="connsiteX2" fmla="*/ 10027 w 50132"/>
                  <a:gd name="connsiteY2" fmla="*/ 175461 h 381000"/>
                  <a:gd name="connsiteX3" fmla="*/ 25066 w 50132"/>
                  <a:gd name="connsiteY3" fmla="*/ 210553 h 381000"/>
                  <a:gd name="connsiteX4" fmla="*/ 25066 w 50132"/>
                  <a:gd name="connsiteY4" fmla="*/ 300790 h 381000"/>
                  <a:gd name="connsiteX5" fmla="*/ 50132 w 50132"/>
                  <a:gd name="connsiteY5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132" h="381000">
                    <a:moveTo>
                      <a:pt x="0" y="0"/>
                    </a:moveTo>
                    <a:lnTo>
                      <a:pt x="10027" y="70184"/>
                    </a:lnTo>
                    <a:lnTo>
                      <a:pt x="10027" y="175461"/>
                    </a:lnTo>
                    <a:lnTo>
                      <a:pt x="25066" y="210553"/>
                    </a:lnTo>
                    <a:lnTo>
                      <a:pt x="25066" y="300790"/>
                    </a:lnTo>
                    <a:lnTo>
                      <a:pt x="50132" y="38100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lang="pt-BR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25" name="Grupo 124"/>
              <p:cNvGrpSpPr/>
              <p:nvPr/>
            </p:nvGrpSpPr>
            <p:grpSpPr>
              <a:xfrm>
                <a:off x="2673350" y="4303973"/>
                <a:ext cx="1627682" cy="1859577"/>
                <a:chOff x="2673350" y="4303973"/>
                <a:chExt cx="1627682" cy="1859577"/>
              </a:xfrm>
            </p:grpSpPr>
            <p:sp>
              <p:nvSpPr>
                <p:cNvPr id="126" name="CaixaDeTexto 6">
                  <a:extLst>
                    <a:ext uri="{FF2B5EF4-FFF2-40B4-BE49-F238E27FC236}">
                      <a16:creationId xmlns:a16="http://schemas.microsoft.com/office/drawing/2014/main" xmlns="" id="{00000000-0008-0000-0200-000007000000}"/>
                    </a:ext>
                  </a:extLst>
                </p:cNvPr>
                <p:cNvSpPr txBox="1"/>
                <p:nvPr/>
              </p:nvSpPr>
              <p:spPr>
                <a:xfrm>
                  <a:off x="2957459" y="5674903"/>
                  <a:ext cx="1317469" cy="48864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ctr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1" dirty="0"/>
                    <a:t>São Gonçalo</a:t>
                  </a:r>
                </a:p>
                <a:p>
                  <a:pPr algn="ctr"/>
                  <a:r>
                    <a:rPr lang="pt-BR" sz="1600" b="1" dirty="0"/>
                    <a:t>do</a:t>
                  </a:r>
                  <a:r>
                    <a:rPr lang="pt-BR" sz="1600" b="1" baseline="0" dirty="0"/>
                    <a:t> Rio Abaixo</a:t>
                  </a:r>
                  <a:endParaRPr lang="pt-BR" sz="1600" b="1" dirty="0"/>
                </a:p>
              </p:txBody>
            </p:sp>
            <p:sp>
              <p:nvSpPr>
                <p:cNvPr id="127" name="CaixaDeTexto 20">
                  <a:extLst>
                    <a:ext uri="{FF2B5EF4-FFF2-40B4-BE49-F238E27FC236}">
                      <a16:creationId xmlns:a16="http://schemas.microsoft.com/office/drawing/2014/main" xmlns="" id="{00000000-0008-0000-0200-000015000000}"/>
                    </a:ext>
                  </a:extLst>
                </p:cNvPr>
                <p:cNvSpPr txBox="1"/>
                <p:nvPr/>
              </p:nvSpPr>
              <p:spPr>
                <a:xfrm>
                  <a:off x="2882071" y="4303973"/>
                  <a:ext cx="532472" cy="36015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1" dirty="0"/>
                    <a:t>Nova</a:t>
                  </a:r>
                </a:p>
                <a:p>
                  <a:pPr algn="ctr"/>
                  <a:r>
                    <a:rPr lang="pt-BR" sz="1600" b="1" dirty="0"/>
                    <a:t>União</a:t>
                  </a:r>
                </a:p>
              </p:txBody>
            </p:sp>
            <p:sp>
              <p:nvSpPr>
                <p:cNvPr id="128" name="CaixaDeTexto 50">
                  <a:extLst>
                    <a:ext uri="{FF2B5EF4-FFF2-40B4-BE49-F238E27FC236}">
                      <a16:creationId xmlns:a16="http://schemas.microsoft.com/office/drawing/2014/main" xmlns="" id="{00000000-0008-0000-0200-000033000000}"/>
                    </a:ext>
                  </a:extLst>
                </p:cNvPr>
                <p:cNvSpPr txBox="1"/>
                <p:nvPr/>
              </p:nvSpPr>
              <p:spPr>
                <a:xfrm>
                  <a:off x="2882071" y="4567642"/>
                  <a:ext cx="269195" cy="25539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  <p:sp>
              <p:nvSpPr>
                <p:cNvPr id="130" name="Forma Livre: Forma 352">
                  <a:extLst>
                    <a:ext uri="{FF2B5EF4-FFF2-40B4-BE49-F238E27FC236}">
                      <a16:creationId xmlns:a16="http://schemas.microsoft.com/office/drawing/2014/main" xmlns="" id="{805E1E97-EB37-A0CB-8E83-204B32BDBED5}"/>
                    </a:ext>
                  </a:extLst>
                </p:cNvPr>
                <p:cNvSpPr/>
                <p:nvPr/>
              </p:nvSpPr>
              <p:spPr>
                <a:xfrm>
                  <a:off x="2673350" y="5143500"/>
                  <a:ext cx="1498600" cy="462586"/>
                </a:xfrm>
                <a:custGeom>
                  <a:avLst/>
                  <a:gdLst>
                    <a:gd name="connsiteX0" fmla="*/ 1498600 w 1498600"/>
                    <a:gd name="connsiteY0" fmla="*/ 457200 h 457200"/>
                    <a:gd name="connsiteX1" fmla="*/ 812800 w 1498600"/>
                    <a:gd name="connsiteY1" fmla="*/ 50800 h 457200"/>
                    <a:gd name="connsiteX2" fmla="*/ 774700 w 1498600"/>
                    <a:gd name="connsiteY2" fmla="*/ 171450 h 457200"/>
                    <a:gd name="connsiteX3" fmla="*/ 450850 w 1498600"/>
                    <a:gd name="connsiteY3" fmla="*/ 0 h 457200"/>
                    <a:gd name="connsiteX4" fmla="*/ 0 w 1498600"/>
                    <a:gd name="connsiteY4" fmla="*/ 31115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8600" h="457200">
                      <a:moveTo>
                        <a:pt x="1498600" y="457200"/>
                      </a:moveTo>
                      <a:lnTo>
                        <a:pt x="812800" y="50800"/>
                      </a:lnTo>
                      <a:lnTo>
                        <a:pt x="774700" y="171450"/>
                      </a:lnTo>
                      <a:lnTo>
                        <a:pt x="450850" y="0"/>
                      </a:lnTo>
                      <a:lnTo>
                        <a:pt x="0" y="311150"/>
                      </a:lnTo>
                    </a:path>
                  </a:pathLst>
                </a:custGeom>
                <a:noFill/>
                <a:ln w="1524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1" name="CaixaDeTexto 66">
                  <a:extLst>
                    <a:ext uri="{FF2B5EF4-FFF2-40B4-BE49-F238E27FC236}">
                      <a16:creationId xmlns:a16="http://schemas.microsoft.com/office/drawing/2014/main" xmlns="" id="{00000000-0008-0000-0200-000043000000}"/>
                    </a:ext>
                  </a:extLst>
                </p:cNvPr>
                <p:cNvSpPr txBox="1"/>
                <p:nvPr/>
              </p:nvSpPr>
              <p:spPr>
                <a:xfrm>
                  <a:off x="3977198" y="5256951"/>
                  <a:ext cx="323834" cy="56128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</p:grpSp>
        </p:grpSp>
        <p:grpSp>
          <p:nvGrpSpPr>
            <p:cNvPr id="132" name="Grupo 131"/>
            <p:cNvGrpSpPr/>
            <p:nvPr/>
          </p:nvGrpSpPr>
          <p:grpSpPr>
            <a:xfrm>
              <a:off x="1345691" y="4826581"/>
              <a:ext cx="1819809" cy="1679040"/>
              <a:chOff x="1193291" y="4674181"/>
              <a:chExt cx="1819809" cy="1679040"/>
            </a:xfrm>
          </p:grpSpPr>
          <p:cxnSp>
            <p:nvCxnSpPr>
              <p:cNvPr id="133" name="Conector reto 132">
                <a:extLst>
                  <a:ext uri="{FF2B5EF4-FFF2-40B4-BE49-F238E27FC236}">
                    <a16:creationId xmlns:a16="http://schemas.microsoft.com/office/drawing/2014/main" xmlns="" id="{AC9F4BA9-C777-308C-1F43-A856F03DEB43}"/>
                  </a:ext>
                </a:extLst>
              </p:cNvPr>
              <p:cNvCxnSpPr>
                <a:cxnSpLocks/>
                <a:endCxn id="143" idx="1"/>
              </p:cNvCxnSpPr>
              <p:nvPr/>
            </p:nvCxnSpPr>
            <p:spPr>
              <a:xfrm flipH="1">
                <a:off x="1727041" y="5374366"/>
                <a:ext cx="25726" cy="30832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34" name="Grupo 133"/>
              <p:cNvGrpSpPr/>
              <p:nvPr/>
            </p:nvGrpSpPr>
            <p:grpSpPr>
              <a:xfrm>
                <a:off x="1193291" y="4674181"/>
                <a:ext cx="1819809" cy="1679040"/>
                <a:chOff x="1193291" y="4674181"/>
                <a:chExt cx="1819809" cy="1679040"/>
              </a:xfrm>
            </p:grpSpPr>
            <p:cxnSp>
              <p:nvCxnSpPr>
                <p:cNvPr id="135" name="Conector reto 134">
                  <a:extLst>
                    <a:ext uri="{FF2B5EF4-FFF2-40B4-BE49-F238E27FC236}">
                      <a16:creationId xmlns:a16="http://schemas.microsoft.com/office/drawing/2014/main" xmlns="" id="{CC0B406C-3F73-FF2D-A2EA-8833D57AE040}"/>
                    </a:ext>
                  </a:extLst>
                </p:cNvPr>
                <p:cNvCxnSpPr>
                  <a:cxnSpLocks/>
                  <a:stCxn id="130" idx="4"/>
                </p:cNvCxnSpPr>
                <p:nvPr/>
              </p:nvCxnSpPr>
              <p:spPr>
                <a:xfrm flipH="1">
                  <a:off x="2665399" y="5458315"/>
                  <a:ext cx="7951" cy="457754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136" name="Grupo 135"/>
                <p:cNvGrpSpPr/>
                <p:nvPr/>
              </p:nvGrpSpPr>
              <p:grpSpPr>
                <a:xfrm>
                  <a:off x="1193291" y="4674181"/>
                  <a:ext cx="1819809" cy="1679040"/>
                  <a:chOff x="1193291" y="4674181"/>
                  <a:chExt cx="1819809" cy="1679040"/>
                </a:xfrm>
              </p:grpSpPr>
              <p:sp>
                <p:nvSpPr>
                  <p:cNvPr id="137" name="CaixaDeTexto 7">
                    <a:extLst>
                      <a:ext uri="{FF2B5EF4-FFF2-40B4-BE49-F238E27FC236}">
                        <a16:creationId xmlns:a16="http://schemas.microsoft.com/office/drawing/2014/main" xmlns="" id="{00000000-0008-0000-0200-000008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2238679" y="5968140"/>
                    <a:ext cx="774421" cy="38508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pt-BR" sz="1600" b="1" dirty="0"/>
                      <a:t>Caeté</a:t>
                    </a:r>
                  </a:p>
                </p:txBody>
              </p:sp>
              <p:sp>
                <p:nvSpPr>
                  <p:cNvPr id="138" name="CaixaDeTexto 13">
                    <a:extLst>
                      <a:ext uri="{FF2B5EF4-FFF2-40B4-BE49-F238E27FC236}">
                        <a16:creationId xmlns:a16="http://schemas.microsoft.com/office/drawing/2014/main" xmlns="" id="{00000000-0008-0000-0200-00000E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1193291" y="4674181"/>
                    <a:ext cx="1070587" cy="75031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pt-BR" sz="1600" b="1" dirty="0"/>
                      <a:t>Santa</a:t>
                    </a:r>
                  </a:p>
                  <a:p>
                    <a:pPr algn="ctr"/>
                    <a:r>
                      <a:rPr lang="pt-BR" sz="1600" b="1" dirty="0"/>
                      <a:t>Luzia</a:t>
                    </a:r>
                  </a:p>
                </p:txBody>
              </p:sp>
              <p:sp>
                <p:nvSpPr>
                  <p:cNvPr id="141" name="CaixaDeTexto 52">
                    <a:extLst>
                      <a:ext uri="{FF2B5EF4-FFF2-40B4-BE49-F238E27FC236}">
                        <a16:creationId xmlns:a16="http://schemas.microsoft.com/office/drawing/2014/main" xmlns="" id="{00000000-0008-0000-0200-000035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2446474" y="5627128"/>
                    <a:ext cx="263138" cy="340829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BR" sz="3200" dirty="0"/>
                      <a:t>●</a:t>
                    </a:r>
                  </a:p>
                </p:txBody>
              </p:sp>
              <p:sp>
                <p:nvSpPr>
                  <p:cNvPr id="142" name="Forma Livre: Forma 362">
                    <a:extLst>
                      <a:ext uri="{FF2B5EF4-FFF2-40B4-BE49-F238E27FC236}">
                        <a16:creationId xmlns:a16="http://schemas.microsoft.com/office/drawing/2014/main" xmlns="" id="{44D32921-C207-74B8-D621-38830A4621E3}"/>
                      </a:ext>
                    </a:extLst>
                  </p:cNvPr>
                  <p:cNvSpPr/>
                  <p:nvPr/>
                </p:nvSpPr>
                <p:spPr>
                  <a:xfrm>
                    <a:off x="2061498" y="5410200"/>
                    <a:ext cx="648114" cy="178538"/>
                  </a:xfrm>
                  <a:custGeom>
                    <a:avLst/>
                    <a:gdLst>
                      <a:gd name="connsiteX0" fmla="*/ 552450 w 552450"/>
                      <a:gd name="connsiteY0" fmla="*/ 12700 h 107950"/>
                      <a:gd name="connsiteX1" fmla="*/ 273050 w 552450"/>
                      <a:gd name="connsiteY1" fmla="*/ 0 h 107950"/>
                      <a:gd name="connsiteX2" fmla="*/ 0 w 552450"/>
                      <a:gd name="connsiteY2" fmla="*/ 107950 h 107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2450" h="107950">
                        <a:moveTo>
                          <a:pt x="552450" y="12700"/>
                        </a:moveTo>
                        <a:lnTo>
                          <a:pt x="273050" y="0"/>
                        </a:lnTo>
                        <a:lnTo>
                          <a:pt x="0" y="107950"/>
                        </a:lnTo>
                      </a:path>
                    </a:pathLst>
                  </a:custGeom>
                  <a:noFill/>
                  <a:ln w="1524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3" name="Forma Livre: Forma 363">
                    <a:extLst>
                      <a:ext uri="{FF2B5EF4-FFF2-40B4-BE49-F238E27FC236}">
                        <a16:creationId xmlns:a16="http://schemas.microsoft.com/office/drawing/2014/main" xmlns="" id="{D556ABED-F3DE-A5AB-D6C8-FE7531469E6D}"/>
                      </a:ext>
                    </a:extLst>
                  </p:cNvPr>
                  <p:cNvSpPr/>
                  <p:nvPr/>
                </p:nvSpPr>
                <p:spPr>
                  <a:xfrm>
                    <a:off x="1403349" y="5588738"/>
                    <a:ext cx="670925" cy="158012"/>
                  </a:xfrm>
                  <a:custGeom>
                    <a:avLst/>
                    <a:gdLst>
                      <a:gd name="connsiteX0" fmla="*/ 723900 w 723900"/>
                      <a:gd name="connsiteY0" fmla="*/ 0 h 234950"/>
                      <a:gd name="connsiteX1" fmla="*/ 349250 w 723900"/>
                      <a:gd name="connsiteY1" fmla="*/ 139700 h 234950"/>
                      <a:gd name="connsiteX2" fmla="*/ 0 w 723900"/>
                      <a:gd name="connsiteY2" fmla="*/ 234950 h 23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23900" h="234950">
                        <a:moveTo>
                          <a:pt x="723900" y="0"/>
                        </a:moveTo>
                        <a:lnTo>
                          <a:pt x="349250" y="139700"/>
                        </a:lnTo>
                        <a:lnTo>
                          <a:pt x="0" y="234950"/>
                        </a:lnTo>
                      </a:path>
                    </a:pathLst>
                  </a:custGeom>
                  <a:noFill/>
                  <a:ln w="1524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4" name="CaixaDeTexto 51">
                    <a:extLst>
                      <a:ext uri="{FF2B5EF4-FFF2-40B4-BE49-F238E27FC236}">
                        <a16:creationId xmlns:a16="http://schemas.microsoft.com/office/drawing/2014/main" xmlns="" id="{00000000-0008-0000-0200-000034000000}"/>
                      </a:ext>
                    </a:extLst>
                  </p:cNvPr>
                  <p:cNvSpPr txBox="1"/>
                  <p:nvPr/>
                </p:nvSpPr>
                <p:spPr>
                  <a:xfrm>
                    <a:off x="1530838" y="5022078"/>
                    <a:ext cx="386075" cy="487792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pt-BR" sz="3600" dirty="0"/>
                      <a:t>●</a:t>
                    </a:r>
                    <a:endParaRPr lang="pt-BR" sz="1600" dirty="0"/>
                  </a:p>
                </p:txBody>
              </p:sp>
            </p:grpSp>
          </p:grpSp>
        </p:grpSp>
        <p:sp>
          <p:nvSpPr>
            <p:cNvPr id="145" name="CaixaDeTexto 21">
              <a:extLst>
                <a:ext uri="{FF2B5EF4-FFF2-40B4-BE49-F238E27FC236}">
                  <a16:creationId xmlns:a16="http://schemas.microsoft.com/office/drawing/2014/main" xmlns="" id="{00000000-0008-0000-0200-000016000000}"/>
                </a:ext>
              </a:extLst>
            </p:cNvPr>
            <p:cNvSpPr txBox="1"/>
            <p:nvPr/>
          </p:nvSpPr>
          <p:spPr>
            <a:xfrm>
              <a:off x="10007235" y="1140543"/>
              <a:ext cx="1472433" cy="7498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800" b="1" dirty="0"/>
                <a:t>Governador</a:t>
              </a:r>
            </a:p>
            <a:p>
              <a:pPr algn="ctr"/>
              <a:r>
                <a:rPr lang="pt-BR" sz="1800" b="1" dirty="0"/>
                <a:t>Valadares</a:t>
              </a:r>
            </a:p>
          </p:txBody>
        </p:sp>
        <p:cxnSp>
          <p:nvCxnSpPr>
            <p:cNvPr id="148" name="Conector reto 147">
              <a:extLst>
                <a:ext uri="{FF2B5EF4-FFF2-40B4-BE49-F238E27FC236}">
                  <a16:creationId xmlns:a16="http://schemas.microsoft.com/office/drawing/2014/main" xmlns="" id="{19D5FEF8-DD13-510F-AC93-012024E4A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02115" y="1613372"/>
              <a:ext cx="2131592" cy="2016847"/>
            </a:xfrm>
            <a:prstGeom prst="line">
              <a:avLst/>
            </a:prstGeom>
            <a:ln w="152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CaixaDeTexto 45">
              <a:extLst>
                <a:ext uri="{FF2B5EF4-FFF2-40B4-BE49-F238E27FC236}">
                  <a16:creationId xmlns:a16="http://schemas.microsoft.com/office/drawing/2014/main" xmlns="" id="{00000000-0008-0000-0200-00002E000000}"/>
                </a:ext>
              </a:extLst>
            </p:cNvPr>
            <p:cNvSpPr txBox="1"/>
            <p:nvPr/>
          </p:nvSpPr>
          <p:spPr>
            <a:xfrm>
              <a:off x="11233290" y="1254173"/>
              <a:ext cx="400834" cy="4793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dirty="0"/>
                <a:t>●</a:t>
              </a:r>
              <a:endParaRPr lang="pt-BR" sz="16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124652" y="2626921"/>
            <a:ext cx="2436375" cy="2108909"/>
            <a:chOff x="7124652" y="2626921"/>
            <a:chExt cx="2436375" cy="2108909"/>
          </a:xfrm>
        </p:grpSpPr>
        <p:grpSp>
          <p:nvGrpSpPr>
            <p:cNvPr id="23" name="Grupo 22"/>
            <p:cNvGrpSpPr/>
            <p:nvPr/>
          </p:nvGrpSpPr>
          <p:grpSpPr>
            <a:xfrm>
              <a:off x="7124652" y="2626921"/>
              <a:ext cx="2436375" cy="2108909"/>
              <a:chOff x="7162422" y="2626921"/>
              <a:chExt cx="2398605" cy="2100789"/>
            </a:xfrm>
          </p:grpSpPr>
          <p:sp>
            <p:nvSpPr>
              <p:cNvPr id="335" name="Forma Livre: Forma 334">
                <a:extLst>
                  <a:ext uri="{FF2B5EF4-FFF2-40B4-BE49-F238E27FC236}">
                    <a16:creationId xmlns:a16="http://schemas.microsoft.com/office/drawing/2014/main" xmlns="" id="{6FD0DE09-C1CA-08BE-0015-23706B946AE5}"/>
                  </a:ext>
                </a:extLst>
              </p:cNvPr>
              <p:cNvSpPr/>
              <p:nvPr/>
            </p:nvSpPr>
            <p:spPr>
              <a:xfrm>
                <a:off x="7162422" y="3468886"/>
                <a:ext cx="1995081" cy="1258824"/>
              </a:xfrm>
              <a:custGeom>
                <a:avLst/>
                <a:gdLst>
                  <a:gd name="connsiteX0" fmla="*/ 1943100 w 1943100"/>
                  <a:gd name="connsiteY0" fmla="*/ 0 h 1231900"/>
                  <a:gd name="connsiteX1" fmla="*/ 1022350 w 1943100"/>
                  <a:gd name="connsiteY1" fmla="*/ 793750 h 1231900"/>
                  <a:gd name="connsiteX2" fmla="*/ 946150 w 1943100"/>
                  <a:gd name="connsiteY2" fmla="*/ 958850 h 1231900"/>
                  <a:gd name="connsiteX3" fmla="*/ 584200 w 1943100"/>
                  <a:gd name="connsiteY3" fmla="*/ 889000 h 1231900"/>
                  <a:gd name="connsiteX4" fmla="*/ 0 w 1943100"/>
                  <a:gd name="connsiteY4" fmla="*/ 1225550 h 1231900"/>
                  <a:gd name="connsiteX5" fmla="*/ 0 w 1943100"/>
                  <a:gd name="connsiteY5" fmla="*/ 1231900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3100" h="1231900">
                    <a:moveTo>
                      <a:pt x="1943100" y="0"/>
                    </a:moveTo>
                    <a:lnTo>
                      <a:pt x="1022350" y="793750"/>
                    </a:lnTo>
                    <a:lnTo>
                      <a:pt x="946150" y="958850"/>
                    </a:lnTo>
                    <a:lnTo>
                      <a:pt x="584200" y="889000"/>
                    </a:lnTo>
                    <a:lnTo>
                      <a:pt x="0" y="1225550"/>
                    </a:lnTo>
                    <a:lnTo>
                      <a:pt x="0" y="1231900"/>
                    </a:lnTo>
                  </a:path>
                </a:pathLst>
              </a:custGeom>
              <a:noFill/>
              <a:ln w="152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pt-BR" sz="11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2" name="CaixaDeTexto 9">
                <a:extLst>
                  <a:ext uri="{FF2B5EF4-FFF2-40B4-BE49-F238E27FC236}">
                    <a16:creationId xmlns:a16="http://schemas.microsoft.com/office/drawing/2014/main" xmlns="" id="{00000000-0008-0000-0200-00000A000000}"/>
                  </a:ext>
                </a:extLst>
              </p:cNvPr>
              <p:cNvSpPr txBox="1"/>
              <p:nvPr/>
            </p:nvSpPr>
            <p:spPr>
              <a:xfrm>
                <a:off x="8483749" y="4069804"/>
                <a:ext cx="1077278" cy="44781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600" b="1" dirty="0"/>
                  <a:t>Ipatinga</a:t>
                </a:r>
              </a:p>
            </p:txBody>
          </p:sp>
          <p:sp>
            <p:nvSpPr>
              <p:cNvPr id="305" name="CaixaDeTexto 84">
                <a:extLst>
                  <a:ext uri="{FF2B5EF4-FFF2-40B4-BE49-F238E27FC236}">
                    <a16:creationId xmlns:a16="http://schemas.microsoft.com/office/drawing/2014/main" xmlns="" id="{00000000-0008-0000-0200-000055000000}"/>
                  </a:ext>
                </a:extLst>
              </p:cNvPr>
              <p:cNvSpPr txBox="1"/>
              <p:nvPr/>
            </p:nvSpPr>
            <p:spPr>
              <a:xfrm rot="19645806">
                <a:off x="7673013" y="3711716"/>
                <a:ext cx="994937" cy="4311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L2</a:t>
                </a:r>
              </a:p>
            </p:txBody>
          </p:sp>
          <p:sp>
            <p:nvSpPr>
              <p:cNvPr id="315" name="CaixaDeTexto 96">
                <a:extLst>
                  <a:ext uri="{FF2B5EF4-FFF2-40B4-BE49-F238E27FC236}">
                    <a16:creationId xmlns:a16="http://schemas.microsoft.com/office/drawing/2014/main" xmlns="" id="{00000000-0008-0000-0200-000061000000}"/>
                  </a:ext>
                </a:extLst>
              </p:cNvPr>
              <p:cNvSpPr txBox="1"/>
              <p:nvPr/>
            </p:nvSpPr>
            <p:spPr>
              <a:xfrm>
                <a:off x="7893239" y="2626921"/>
                <a:ext cx="1248361" cy="32093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600" b="1" dirty="0"/>
                  <a:t>Belo Oriente</a:t>
                </a:r>
              </a:p>
            </p:txBody>
          </p:sp>
          <p:cxnSp>
            <p:nvCxnSpPr>
              <p:cNvPr id="338" name="Conector reto 337">
                <a:extLst>
                  <a:ext uri="{FF2B5EF4-FFF2-40B4-BE49-F238E27FC236}">
                    <a16:creationId xmlns:a16="http://schemas.microsoft.com/office/drawing/2014/main" xmlns="" id="{11468B78-EADE-3720-4BBF-AA4D8CB8C814}"/>
                  </a:ext>
                </a:extLst>
              </p:cNvPr>
              <p:cNvCxnSpPr>
                <a:cxnSpLocks/>
                <a:endCxn id="335" idx="0"/>
              </p:cNvCxnSpPr>
              <p:nvPr/>
            </p:nvCxnSpPr>
            <p:spPr>
              <a:xfrm>
                <a:off x="8705775" y="3073400"/>
                <a:ext cx="451728" cy="395486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1" name="CaixaDeTexto 48">
                <a:extLst>
                  <a:ext uri="{FF2B5EF4-FFF2-40B4-BE49-F238E27FC236}">
                    <a16:creationId xmlns:a16="http://schemas.microsoft.com/office/drawing/2014/main" xmlns="" id="{00000000-0008-0000-0200-000031000000}"/>
                  </a:ext>
                </a:extLst>
              </p:cNvPr>
              <p:cNvSpPr txBox="1"/>
              <p:nvPr/>
            </p:nvSpPr>
            <p:spPr>
              <a:xfrm>
                <a:off x="8462238" y="2715246"/>
                <a:ext cx="455613" cy="53505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</p:grpSp>
        <p:sp>
          <p:nvSpPr>
            <p:cNvPr id="269" name="CaixaDeTexto 46">
              <a:extLst>
                <a:ext uri="{FF2B5EF4-FFF2-40B4-BE49-F238E27FC236}">
                  <a16:creationId xmlns:a16="http://schemas.microsoft.com/office/drawing/2014/main" xmlns="" id="{00000000-0008-0000-0200-00002F000000}"/>
                </a:ext>
              </a:extLst>
            </p:cNvPr>
            <p:cNvSpPr txBox="1"/>
            <p:nvPr/>
          </p:nvSpPr>
          <p:spPr>
            <a:xfrm>
              <a:off x="8182917" y="3774969"/>
              <a:ext cx="418724" cy="4643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dirty="0"/>
                <a:t>●</a:t>
              </a:r>
              <a:endParaRPr lang="pt-BR" sz="16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905743" y="4684410"/>
            <a:ext cx="2560681" cy="601113"/>
            <a:chOff x="5905743" y="4684410"/>
            <a:chExt cx="2560681" cy="601113"/>
          </a:xfrm>
        </p:grpSpPr>
        <p:grpSp>
          <p:nvGrpSpPr>
            <p:cNvPr id="20" name="Grupo 19"/>
            <p:cNvGrpSpPr/>
            <p:nvPr/>
          </p:nvGrpSpPr>
          <p:grpSpPr>
            <a:xfrm>
              <a:off x="5905743" y="4692397"/>
              <a:ext cx="2560681" cy="593126"/>
              <a:chOff x="5905743" y="4692397"/>
              <a:chExt cx="2560681" cy="593126"/>
            </a:xfrm>
          </p:grpSpPr>
          <p:sp>
            <p:nvSpPr>
              <p:cNvPr id="238" name="CaixaDeTexto 15">
                <a:extLst>
                  <a:ext uri="{FF2B5EF4-FFF2-40B4-BE49-F238E27FC236}">
                    <a16:creationId xmlns:a16="http://schemas.microsoft.com/office/drawing/2014/main" xmlns="" id="{00000000-0008-0000-0200-000010000000}"/>
                  </a:ext>
                </a:extLst>
              </p:cNvPr>
              <p:cNvSpPr txBox="1"/>
              <p:nvPr/>
            </p:nvSpPr>
            <p:spPr>
              <a:xfrm>
                <a:off x="7414284" y="4703474"/>
                <a:ext cx="1052140" cy="27857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600" b="1" dirty="0" err="1"/>
                  <a:t>Jaguaraçu</a:t>
                </a:r>
                <a:endParaRPr lang="pt-BR" sz="1600" b="1" dirty="0"/>
              </a:p>
            </p:txBody>
          </p:sp>
          <p:sp>
            <p:nvSpPr>
              <p:cNvPr id="279" name="CaixaDeTexto 56">
                <a:extLst>
                  <a:ext uri="{FF2B5EF4-FFF2-40B4-BE49-F238E27FC236}">
                    <a16:creationId xmlns:a16="http://schemas.microsoft.com/office/drawing/2014/main" xmlns="" id="{00000000-0008-0000-0200-000039000000}"/>
                  </a:ext>
                </a:extLst>
              </p:cNvPr>
              <p:cNvSpPr txBox="1"/>
              <p:nvPr/>
            </p:nvSpPr>
            <p:spPr>
              <a:xfrm rot="10800000">
                <a:off x="7275206" y="4988960"/>
                <a:ext cx="284405" cy="25868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  <p:sp>
            <p:nvSpPr>
              <p:cNvPr id="306" name="CaixaDeTexto 85">
                <a:extLst>
                  <a:ext uri="{FF2B5EF4-FFF2-40B4-BE49-F238E27FC236}">
                    <a16:creationId xmlns:a16="http://schemas.microsoft.com/office/drawing/2014/main" xmlns="" id="{00000000-0008-0000-0200-000056000000}"/>
                  </a:ext>
                </a:extLst>
              </p:cNvPr>
              <p:cNvSpPr txBox="1"/>
              <p:nvPr/>
            </p:nvSpPr>
            <p:spPr>
              <a:xfrm rot="20085311">
                <a:off x="6285277" y="4847198"/>
                <a:ext cx="461984" cy="41287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L3</a:t>
                </a:r>
              </a:p>
            </p:txBody>
          </p:sp>
          <p:sp>
            <p:nvSpPr>
              <p:cNvPr id="340" name="Forma Livre: Forma 339">
                <a:extLst>
                  <a:ext uri="{FF2B5EF4-FFF2-40B4-BE49-F238E27FC236}">
                    <a16:creationId xmlns:a16="http://schemas.microsoft.com/office/drawing/2014/main" xmlns="" id="{D1F32E23-B77E-908C-9CB0-536F6CFC3046}"/>
                  </a:ext>
                </a:extLst>
              </p:cNvPr>
              <p:cNvSpPr/>
              <p:nvPr/>
            </p:nvSpPr>
            <p:spPr>
              <a:xfrm>
                <a:off x="5905743" y="4692397"/>
                <a:ext cx="1303759" cy="593126"/>
              </a:xfrm>
              <a:custGeom>
                <a:avLst/>
                <a:gdLst>
                  <a:gd name="connsiteX0" fmla="*/ 1225550 w 1225550"/>
                  <a:gd name="connsiteY0" fmla="*/ 0 h 603250"/>
                  <a:gd name="connsiteX1" fmla="*/ 1003300 w 1225550"/>
                  <a:gd name="connsiteY1" fmla="*/ 107950 h 603250"/>
                  <a:gd name="connsiteX2" fmla="*/ 812800 w 1225550"/>
                  <a:gd name="connsiteY2" fmla="*/ 31750 h 603250"/>
                  <a:gd name="connsiteX3" fmla="*/ 304800 w 1225550"/>
                  <a:gd name="connsiteY3" fmla="*/ 196850 h 603250"/>
                  <a:gd name="connsiteX4" fmla="*/ 0 w 1225550"/>
                  <a:gd name="connsiteY4" fmla="*/ 60325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5550" h="603250">
                    <a:moveTo>
                      <a:pt x="1225550" y="0"/>
                    </a:moveTo>
                    <a:lnTo>
                      <a:pt x="1003300" y="107950"/>
                    </a:lnTo>
                    <a:lnTo>
                      <a:pt x="812800" y="31750"/>
                    </a:lnTo>
                    <a:lnTo>
                      <a:pt x="304800" y="196850"/>
                    </a:lnTo>
                    <a:lnTo>
                      <a:pt x="0" y="603250"/>
                    </a:lnTo>
                  </a:path>
                </a:pathLst>
              </a:custGeom>
              <a:noFill/>
              <a:ln w="152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7" name="Forma Livre 25">
              <a:extLst>
                <a:ext uri="{FF2B5EF4-FFF2-40B4-BE49-F238E27FC236}">
                  <a16:creationId xmlns:a16="http://schemas.microsoft.com/office/drawing/2014/main" xmlns="" id="{00000000-0008-0000-0200-000019000000}"/>
                </a:ext>
              </a:extLst>
            </p:cNvPr>
            <p:cNvSpPr/>
            <p:nvPr/>
          </p:nvSpPr>
          <p:spPr>
            <a:xfrm>
              <a:off x="7233453" y="4684410"/>
              <a:ext cx="41753" cy="116259"/>
            </a:xfrm>
            <a:custGeom>
              <a:avLst/>
              <a:gdLst>
                <a:gd name="connsiteX0" fmla="*/ 25066 w 25066"/>
                <a:gd name="connsiteY0" fmla="*/ 205540 h 205540"/>
                <a:gd name="connsiteX1" fmla="*/ 0 w 25066"/>
                <a:gd name="connsiteY1" fmla="*/ 125329 h 205540"/>
                <a:gd name="connsiteX2" fmla="*/ 0 w 25066"/>
                <a:gd name="connsiteY2" fmla="*/ 0 h 20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66" h="205540">
                  <a:moveTo>
                    <a:pt x="25066" y="205540"/>
                  </a:moveTo>
                  <a:lnTo>
                    <a:pt x="0" y="12532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pt-BR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866053" y="4659904"/>
            <a:ext cx="3548231" cy="1805309"/>
            <a:chOff x="3866053" y="4659904"/>
            <a:chExt cx="3548231" cy="1805309"/>
          </a:xfrm>
        </p:grpSpPr>
        <p:grpSp>
          <p:nvGrpSpPr>
            <p:cNvPr id="17" name="Grupo 16"/>
            <p:cNvGrpSpPr/>
            <p:nvPr/>
          </p:nvGrpSpPr>
          <p:grpSpPr>
            <a:xfrm>
              <a:off x="3866053" y="4659904"/>
              <a:ext cx="3548231" cy="1805309"/>
              <a:chOff x="3866053" y="4659904"/>
              <a:chExt cx="3548231" cy="1805309"/>
            </a:xfrm>
          </p:grpSpPr>
          <p:cxnSp>
            <p:nvCxnSpPr>
              <p:cNvPr id="343" name="Conector reto 342">
                <a:extLst>
                  <a:ext uri="{FF2B5EF4-FFF2-40B4-BE49-F238E27FC236}">
                    <a16:creationId xmlns:a16="http://schemas.microsoft.com/office/drawing/2014/main" xmlns="" id="{461196A5-31F5-5209-88BF-C4600C3856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91497" y="5326775"/>
                <a:ext cx="264763" cy="232611"/>
              </a:xfrm>
              <a:prstGeom prst="line">
                <a:avLst/>
              </a:prstGeom>
              <a:ln w="152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Conector reto 345">
                <a:extLst>
                  <a:ext uri="{FF2B5EF4-FFF2-40B4-BE49-F238E27FC236}">
                    <a16:creationId xmlns:a16="http://schemas.microsoft.com/office/drawing/2014/main" xmlns="" id="{73A09E26-9529-1FD8-3109-7C89821745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0982" y="5534032"/>
                <a:ext cx="275075" cy="165084"/>
              </a:xfrm>
              <a:prstGeom prst="line">
                <a:avLst/>
              </a:prstGeom>
              <a:ln w="152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o 15"/>
              <p:cNvGrpSpPr/>
              <p:nvPr/>
            </p:nvGrpSpPr>
            <p:grpSpPr>
              <a:xfrm>
                <a:off x="3866053" y="4659904"/>
                <a:ext cx="3548231" cy="1805309"/>
                <a:chOff x="3866053" y="4659904"/>
                <a:chExt cx="3548231" cy="1805309"/>
              </a:xfrm>
            </p:grpSpPr>
            <p:sp>
              <p:nvSpPr>
                <p:cNvPr id="228" name="CaixaDeTexto 5">
                  <a:extLst>
                    <a:ext uri="{FF2B5EF4-FFF2-40B4-BE49-F238E27FC236}">
                      <a16:creationId xmlns:a16="http://schemas.microsoft.com/office/drawing/2014/main" xmlns="" id="{00000000-0008-0000-0200-000006000000}"/>
                    </a:ext>
                  </a:extLst>
                </p:cNvPr>
                <p:cNvSpPr txBox="1"/>
                <p:nvPr/>
              </p:nvSpPr>
              <p:spPr>
                <a:xfrm>
                  <a:off x="5905744" y="5189028"/>
                  <a:ext cx="566240" cy="20258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600" b="1" dirty="0"/>
                    <a:t>Nova Era</a:t>
                  </a:r>
                </a:p>
              </p:txBody>
            </p:sp>
            <p:sp>
              <p:nvSpPr>
                <p:cNvPr id="239" name="CaixaDeTexto 16">
                  <a:extLst>
                    <a:ext uri="{FF2B5EF4-FFF2-40B4-BE49-F238E27FC236}">
                      <a16:creationId xmlns:a16="http://schemas.microsoft.com/office/drawing/2014/main" xmlns="" id="{00000000-0008-0000-0200-000011000000}"/>
                    </a:ext>
                  </a:extLst>
                </p:cNvPr>
                <p:cNvSpPr txBox="1"/>
                <p:nvPr/>
              </p:nvSpPr>
              <p:spPr>
                <a:xfrm>
                  <a:off x="4957394" y="5770259"/>
                  <a:ext cx="1145091" cy="50073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1" dirty="0"/>
                    <a:t>João</a:t>
                  </a:r>
                </a:p>
                <a:p>
                  <a:pPr algn="ctr"/>
                  <a:r>
                    <a:rPr lang="pt-BR" sz="1600" b="1" baseline="0" dirty="0"/>
                    <a:t>Monlevade</a:t>
                  </a:r>
                  <a:endParaRPr lang="pt-BR" sz="1800" b="1" dirty="0"/>
                </a:p>
              </p:txBody>
            </p:sp>
            <p:sp>
              <p:nvSpPr>
                <p:cNvPr id="290" name="Forma Livre: Forma 289">
                  <a:extLst>
                    <a:ext uri="{FF2B5EF4-FFF2-40B4-BE49-F238E27FC236}">
                      <a16:creationId xmlns:a16="http://schemas.microsoft.com/office/drawing/2014/main" xmlns="" id="{00000000-0008-0000-0200-000044000000}"/>
                    </a:ext>
                  </a:extLst>
                </p:cNvPr>
                <p:cNvSpPr/>
                <p:nvPr/>
              </p:nvSpPr>
              <p:spPr>
                <a:xfrm>
                  <a:off x="5529940" y="5728344"/>
                  <a:ext cx="1884344" cy="736869"/>
                </a:xfrm>
                <a:custGeom>
                  <a:avLst/>
                  <a:gdLst>
                    <a:gd name="connsiteX0" fmla="*/ 0 w 3129643"/>
                    <a:gd name="connsiteY0" fmla="*/ 0 h 1333500"/>
                    <a:gd name="connsiteX1" fmla="*/ 119743 w 3129643"/>
                    <a:gd name="connsiteY1" fmla="*/ 0 h 1333500"/>
                    <a:gd name="connsiteX2" fmla="*/ 146957 w 3129643"/>
                    <a:gd name="connsiteY2" fmla="*/ 43543 h 1333500"/>
                    <a:gd name="connsiteX3" fmla="*/ 195943 w 3129643"/>
                    <a:gd name="connsiteY3" fmla="*/ 70757 h 1333500"/>
                    <a:gd name="connsiteX4" fmla="*/ 266700 w 3129643"/>
                    <a:gd name="connsiteY4" fmla="*/ 114300 h 1333500"/>
                    <a:gd name="connsiteX5" fmla="*/ 310243 w 3129643"/>
                    <a:gd name="connsiteY5" fmla="*/ 141515 h 1333500"/>
                    <a:gd name="connsiteX6" fmla="*/ 506185 w 3129643"/>
                    <a:gd name="connsiteY6" fmla="*/ 168729 h 1333500"/>
                    <a:gd name="connsiteX7" fmla="*/ 527957 w 3129643"/>
                    <a:gd name="connsiteY7" fmla="*/ 244929 h 1333500"/>
                    <a:gd name="connsiteX8" fmla="*/ 560614 w 3129643"/>
                    <a:gd name="connsiteY8" fmla="*/ 283029 h 1333500"/>
                    <a:gd name="connsiteX9" fmla="*/ 740228 w 3129643"/>
                    <a:gd name="connsiteY9" fmla="*/ 359229 h 1333500"/>
                    <a:gd name="connsiteX10" fmla="*/ 827314 w 3129643"/>
                    <a:gd name="connsiteY10" fmla="*/ 435429 h 1333500"/>
                    <a:gd name="connsiteX11" fmla="*/ 968828 w 3129643"/>
                    <a:gd name="connsiteY11" fmla="*/ 446315 h 1333500"/>
                    <a:gd name="connsiteX12" fmla="*/ 1104900 w 3129643"/>
                    <a:gd name="connsiteY12" fmla="*/ 484415 h 1333500"/>
                    <a:gd name="connsiteX13" fmla="*/ 1240971 w 3129643"/>
                    <a:gd name="connsiteY13" fmla="*/ 522515 h 1333500"/>
                    <a:gd name="connsiteX14" fmla="*/ 1273628 w 3129643"/>
                    <a:gd name="connsiteY14" fmla="*/ 582386 h 1333500"/>
                    <a:gd name="connsiteX15" fmla="*/ 1295400 w 3129643"/>
                    <a:gd name="connsiteY15" fmla="*/ 609600 h 1333500"/>
                    <a:gd name="connsiteX16" fmla="*/ 1398814 w 3129643"/>
                    <a:gd name="connsiteY16" fmla="*/ 609600 h 1333500"/>
                    <a:gd name="connsiteX17" fmla="*/ 1545771 w 3129643"/>
                    <a:gd name="connsiteY17" fmla="*/ 723900 h 1333500"/>
                    <a:gd name="connsiteX18" fmla="*/ 1660071 w 3129643"/>
                    <a:gd name="connsiteY18" fmla="*/ 751115 h 1333500"/>
                    <a:gd name="connsiteX19" fmla="*/ 1834243 w 3129643"/>
                    <a:gd name="connsiteY19" fmla="*/ 740229 h 1333500"/>
                    <a:gd name="connsiteX20" fmla="*/ 1992085 w 3129643"/>
                    <a:gd name="connsiteY20" fmla="*/ 734786 h 1333500"/>
                    <a:gd name="connsiteX21" fmla="*/ 2204357 w 3129643"/>
                    <a:gd name="connsiteY21" fmla="*/ 745672 h 1333500"/>
                    <a:gd name="connsiteX22" fmla="*/ 2324100 w 3129643"/>
                    <a:gd name="connsiteY22" fmla="*/ 745672 h 1333500"/>
                    <a:gd name="connsiteX23" fmla="*/ 2422071 w 3129643"/>
                    <a:gd name="connsiteY23" fmla="*/ 762000 h 1333500"/>
                    <a:gd name="connsiteX24" fmla="*/ 2481943 w 3129643"/>
                    <a:gd name="connsiteY24" fmla="*/ 800100 h 1333500"/>
                    <a:gd name="connsiteX25" fmla="*/ 2530928 w 3129643"/>
                    <a:gd name="connsiteY25" fmla="*/ 859972 h 1333500"/>
                    <a:gd name="connsiteX26" fmla="*/ 2623457 w 3129643"/>
                    <a:gd name="connsiteY26" fmla="*/ 996043 h 1333500"/>
                    <a:gd name="connsiteX27" fmla="*/ 2960914 w 3129643"/>
                    <a:gd name="connsiteY27" fmla="*/ 1132115 h 1333500"/>
                    <a:gd name="connsiteX28" fmla="*/ 3020785 w 3129643"/>
                    <a:gd name="connsiteY28" fmla="*/ 1175657 h 1333500"/>
                    <a:gd name="connsiteX29" fmla="*/ 3058885 w 3129643"/>
                    <a:gd name="connsiteY29" fmla="*/ 1273629 h 1333500"/>
                    <a:gd name="connsiteX30" fmla="*/ 3129643 w 3129643"/>
                    <a:gd name="connsiteY30" fmla="*/ 1333500 h 133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129643" h="1333500">
                      <a:moveTo>
                        <a:pt x="0" y="0"/>
                      </a:moveTo>
                      <a:lnTo>
                        <a:pt x="119743" y="0"/>
                      </a:lnTo>
                      <a:lnTo>
                        <a:pt x="146957" y="43543"/>
                      </a:lnTo>
                      <a:lnTo>
                        <a:pt x="195943" y="70757"/>
                      </a:lnTo>
                      <a:lnTo>
                        <a:pt x="266700" y="114300"/>
                      </a:lnTo>
                      <a:lnTo>
                        <a:pt x="310243" y="141515"/>
                      </a:lnTo>
                      <a:lnTo>
                        <a:pt x="506185" y="168729"/>
                      </a:lnTo>
                      <a:lnTo>
                        <a:pt x="527957" y="244929"/>
                      </a:lnTo>
                      <a:lnTo>
                        <a:pt x="560614" y="283029"/>
                      </a:lnTo>
                      <a:lnTo>
                        <a:pt x="740228" y="359229"/>
                      </a:lnTo>
                      <a:lnTo>
                        <a:pt x="827314" y="435429"/>
                      </a:lnTo>
                      <a:lnTo>
                        <a:pt x="968828" y="446315"/>
                      </a:lnTo>
                      <a:lnTo>
                        <a:pt x="1104900" y="484415"/>
                      </a:lnTo>
                      <a:lnTo>
                        <a:pt x="1240971" y="522515"/>
                      </a:lnTo>
                      <a:lnTo>
                        <a:pt x="1273628" y="582386"/>
                      </a:lnTo>
                      <a:lnTo>
                        <a:pt x="1295400" y="609600"/>
                      </a:lnTo>
                      <a:lnTo>
                        <a:pt x="1398814" y="609600"/>
                      </a:lnTo>
                      <a:lnTo>
                        <a:pt x="1545771" y="723900"/>
                      </a:lnTo>
                      <a:lnTo>
                        <a:pt x="1660071" y="751115"/>
                      </a:lnTo>
                      <a:lnTo>
                        <a:pt x="1834243" y="740229"/>
                      </a:lnTo>
                      <a:lnTo>
                        <a:pt x="1992085" y="734786"/>
                      </a:lnTo>
                      <a:lnTo>
                        <a:pt x="2204357" y="745672"/>
                      </a:lnTo>
                      <a:lnTo>
                        <a:pt x="2324100" y="745672"/>
                      </a:lnTo>
                      <a:lnTo>
                        <a:pt x="2422071" y="762000"/>
                      </a:lnTo>
                      <a:lnTo>
                        <a:pt x="2481943" y="800100"/>
                      </a:lnTo>
                      <a:lnTo>
                        <a:pt x="2530928" y="859972"/>
                      </a:lnTo>
                      <a:lnTo>
                        <a:pt x="2623457" y="996043"/>
                      </a:lnTo>
                      <a:lnTo>
                        <a:pt x="2960914" y="1132115"/>
                      </a:lnTo>
                      <a:lnTo>
                        <a:pt x="3020785" y="1175657"/>
                      </a:lnTo>
                      <a:lnTo>
                        <a:pt x="3058885" y="1273629"/>
                      </a:lnTo>
                      <a:lnTo>
                        <a:pt x="3129643" y="1333500"/>
                      </a:lnTo>
                    </a:path>
                  </a:pathLst>
                </a:cu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/>
                  <a:endParaRPr lang="pt-BR"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CaixaDeTexto 69">
                  <a:extLst>
                    <a:ext uri="{FF2B5EF4-FFF2-40B4-BE49-F238E27FC236}">
                      <a16:creationId xmlns:a16="http://schemas.microsoft.com/office/drawing/2014/main" xmlns="" id="{00000000-0008-0000-0200-000046000000}"/>
                    </a:ext>
                  </a:extLst>
                </p:cNvPr>
                <p:cNvSpPr txBox="1"/>
                <p:nvPr/>
              </p:nvSpPr>
              <p:spPr>
                <a:xfrm>
                  <a:off x="6413894" y="5855882"/>
                  <a:ext cx="710758" cy="30766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/>
                  <a:r>
                    <a:rPr lang="pt-BR" sz="1200" b="1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rPr>
                    <a:t>BR-262</a:t>
                  </a:r>
                </a:p>
              </p:txBody>
            </p:sp>
            <p:sp>
              <p:nvSpPr>
                <p:cNvPr id="308" name="CaixaDeTexto 87">
                  <a:extLst>
                    <a:ext uri="{FF2B5EF4-FFF2-40B4-BE49-F238E27FC236}">
                      <a16:creationId xmlns:a16="http://schemas.microsoft.com/office/drawing/2014/main" xmlns="" id="{00000000-0008-0000-0200-000058000000}"/>
                    </a:ext>
                  </a:extLst>
                </p:cNvPr>
                <p:cNvSpPr txBox="1"/>
                <p:nvPr/>
              </p:nvSpPr>
              <p:spPr>
                <a:xfrm>
                  <a:off x="5709588" y="5405084"/>
                  <a:ext cx="1033510" cy="37479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24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L4 e L5</a:t>
                  </a:r>
                </a:p>
              </p:txBody>
            </p:sp>
            <p:sp>
              <p:nvSpPr>
                <p:cNvPr id="310" name="CaixaDeTexto 89">
                  <a:extLst>
                    <a:ext uri="{FF2B5EF4-FFF2-40B4-BE49-F238E27FC236}">
                      <a16:creationId xmlns:a16="http://schemas.microsoft.com/office/drawing/2014/main" xmlns="" id="{00000000-0008-0000-0200-00005A000000}"/>
                    </a:ext>
                  </a:extLst>
                </p:cNvPr>
                <p:cNvSpPr txBox="1"/>
                <p:nvPr/>
              </p:nvSpPr>
              <p:spPr>
                <a:xfrm>
                  <a:off x="4555963" y="5753609"/>
                  <a:ext cx="1215238" cy="39389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24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L6</a:t>
                  </a:r>
                </a:p>
              </p:txBody>
            </p:sp>
            <p:sp>
              <p:nvSpPr>
                <p:cNvPr id="312" name="CaixaDeTexto 93">
                  <a:extLst>
                    <a:ext uri="{FF2B5EF4-FFF2-40B4-BE49-F238E27FC236}">
                      <a16:creationId xmlns:a16="http://schemas.microsoft.com/office/drawing/2014/main" xmlns="" id="{00000000-0008-0000-0200-00005E000000}"/>
                    </a:ext>
                  </a:extLst>
                </p:cNvPr>
                <p:cNvSpPr txBox="1"/>
                <p:nvPr/>
              </p:nvSpPr>
              <p:spPr>
                <a:xfrm rot="21181393">
                  <a:off x="3866053" y="4659904"/>
                  <a:ext cx="2186745" cy="60982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/>
                  <a:r>
                    <a:rPr lang="pt-BR" sz="1800" b="1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rPr>
                    <a:t>Variante</a:t>
                  </a:r>
                  <a:r>
                    <a:rPr lang="pt-BR" sz="1800" b="1" baseline="0" dirty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rPr>
                    <a:t> Santa Bárbara</a:t>
                  </a:r>
                </a:p>
                <a:p>
                  <a:pPr marL="0" indent="0" algn="ctr"/>
                  <a:r>
                    <a:rPr lang="pt-BR" sz="1800" b="1" dirty="0">
                      <a:solidFill>
                        <a:srgbClr val="FF0000"/>
                      </a:solidFill>
                    </a:rPr>
                    <a:t>L9 E L10</a:t>
                  </a:r>
                  <a:endParaRPr lang="pt-BR" sz="1800" b="1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orma Livre: Forma 350">
                  <a:extLst>
                    <a:ext uri="{FF2B5EF4-FFF2-40B4-BE49-F238E27FC236}">
                      <a16:creationId xmlns:a16="http://schemas.microsoft.com/office/drawing/2014/main" xmlns="" id="{618A17CD-621C-F8DF-3A00-43A00D051385}"/>
                    </a:ext>
                  </a:extLst>
                </p:cNvPr>
                <p:cNvSpPr/>
                <p:nvPr/>
              </p:nvSpPr>
              <p:spPr>
                <a:xfrm>
                  <a:off x="4274928" y="5224128"/>
                  <a:ext cx="1515821" cy="285742"/>
                </a:xfrm>
                <a:custGeom>
                  <a:avLst/>
                  <a:gdLst>
                    <a:gd name="connsiteX0" fmla="*/ 0 w 1625600"/>
                    <a:gd name="connsiteY0" fmla="*/ 330200 h 330200"/>
                    <a:gd name="connsiteX1" fmla="*/ 393700 w 1625600"/>
                    <a:gd name="connsiteY1" fmla="*/ 146050 h 330200"/>
                    <a:gd name="connsiteX2" fmla="*/ 1206500 w 1625600"/>
                    <a:gd name="connsiteY2" fmla="*/ 0 h 330200"/>
                    <a:gd name="connsiteX3" fmla="*/ 1625600 w 1625600"/>
                    <a:gd name="connsiteY3" fmla="*/ 38100 h 330200"/>
                    <a:gd name="connsiteX4" fmla="*/ 1625600 w 1625600"/>
                    <a:gd name="connsiteY4" fmla="*/ 38100 h 33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5600" h="330200">
                      <a:moveTo>
                        <a:pt x="0" y="330200"/>
                      </a:moveTo>
                      <a:lnTo>
                        <a:pt x="393700" y="146050"/>
                      </a:lnTo>
                      <a:lnTo>
                        <a:pt x="1206500" y="0"/>
                      </a:lnTo>
                      <a:lnTo>
                        <a:pt x="1625600" y="38100"/>
                      </a:lnTo>
                      <a:lnTo>
                        <a:pt x="1625600" y="38100"/>
                      </a:ln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pt-BR" sz="11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2" name="Forma Livre: Forma 351">
                  <a:extLst>
                    <a:ext uri="{FF2B5EF4-FFF2-40B4-BE49-F238E27FC236}">
                      <a16:creationId xmlns:a16="http://schemas.microsoft.com/office/drawing/2014/main" xmlns="" id="{AEF28C9F-4293-FF69-160F-D080CF641D42}"/>
                    </a:ext>
                  </a:extLst>
                </p:cNvPr>
                <p:cNvSpPr/>
                <p:nvPr/>
              </p:nvSpPr>
              <p:spPr>
                <a:xfrm>
                  <a:off x="4246156" y="5627128"/>
                  <a:ext cx="1022350" cy="139700"/>
                </a:xfrm>
                <a:custGeom>
                  <a:avLst/>
                  <a:gdLst>
                    <a:gd name="connsiteX0" fmla="*/ 1022350 w 1022350"/>
                    <a:gd name="connsiteY0" fmla="*/ 95250 h 139700"/>
                    <a:gd name="connsiteX1" fmla="*/ 501650 w 1022350"/>
                    <a:gd name="connsiteY1" fmla="*/ 139700 h 139700"/>
                    <a:gd name="connsiteX2" fmla="*/ 0 w 1022350"/>
                    <a:gd name="connsiteY2" fmla="*/ 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2350" h="139700">
                      <a:moveTo>
                        <a:pt x="1022350" y="95250"/>
                      </a:moveTo>
                      <a:lnTo>
                        <a:pt x="501650" y="1397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2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17" name="CaixaDeTexto 98">
                  <a:extLst>
                    <a:ext uri="{FF2B5EF4-FFF2-40B4-BE49-F238E27FC236}">
                      <a16:creationId xmlns:a16="http://schemas.microsoft.com/office/drawing/2014/main" xmlns="" id="{00000000-0008-0000-0200-000063000000}"/>
                    </a:ext>
                  </a:extLst>
                </p:cNvPr>
                <p:cNvSpPr txBox="1"/>
                <p:nvPr/>
              </p:nvSpPr>
              <p:spPr>
                <a:xfrm>
                  <a:off x="5077453" y="5380616"/>
                  <a:ext cx="344011" cy="47526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</p:grpSp>
        </p:grpSp>
        <p:sp>
          <p:nvSpPr>
            <p:cNvPr id="287" name="CaixaDeTexto 64">
              <a:extLst>
                <a:ext uri="{FF2B5EF4-FFF2-40B4-BE49-F238E27FC236}">
                  <a16:creationId xmlns:a16="http://schemas.microsoft.com/office/drawing/2014/main" xmlns="" id="{00000000-0008-0000-0200-000041000000}"/>
                </a:ext>
              </a:extLst>
            </p:cNvPr>
            <p:cNvSpPr txBox="1"/>
            <p:nvPr/>
          </p:nvSpPr>
          <p:spPr>
            <a:xfrm>
              <a:off x="5661667" y="4982311"/>
              <a:ext cx="417418" cy="4625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dirty="0"/>
                <a:t>●</a:t>
              </a:r>
              <a:endParaRPr lang="pt-BR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9592095" cy="918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PANORAMA GERAL DOS LOTES - BR-381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251644" y="3998910"/>
            <a:ext cx="123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 da Transição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578127" y="5332036"/>
            <a:ext cx="1302503" cy="1538529"/>
            <a:chOff x="578127" y="5332036"/>
            <a:chExt cx="1302503" cy="1538529"/>
          </a:xfrm>
        </p:grpSpPr>
        <p:sp>
          <p:nvSpPr>
            <p:cNvPr id="285" name="Forma Livre: Forma 284">
              <a:extLst>
                <a:ext uri="{FF2B5EF4-FFF2-40B4-BE49-F238E27FC236}">
                  <a16:creationId xmlns:a16="http://schemas.microsoft.com/office/drawing/2014/main" xmlns="" id="{00000000-0008-0000-0200-00003F000000}"/>
                </a:ext>
              </a:extLst>
            </p:cNvPr>
            <p:cNvSpPr/>
            <p:nvPr/>
          </p:nvSpPr>
          <p:spPr>
            <a:xfrm>
              <a:off x="837924" y="6076391"/>
              <a:ext cx="189254" cy="76454"/>
            </a:xfrm>
            <a:custGeom>
              <a:avLst/>
              <a:gdLst>
                <a:gd name="connsiteX0" fmla="*/ 314325 w 314325"/>
                <a:gd name="connsiteY0" fmla="*/ 0 h 142875"/>
                <a:gd name="connsiteX1" fmla="*/ 200025 w 314325"/>
                <a:gd name="connsiteY1" fmla="*/ 47625 h 142875"/>
                <a:gd name="connsiteX2" fmla="*/ 57150 w 314325"/>
                <a:gd name="connsiteY2" fmla="*/ 104775 h 142875"/>
                <a:gd name="connsiteX3" fmla="*/ 0 w 3143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42875">
                  <a:moveTo>
                    <a:pt x="314325" y="0"/>
                  </a:moveTo>
                  <a:lnTo>
                    <a:pt x="200025" y="47625"/>
                  </a:lnTo>
                  <a:lnTo>
                    <a:pt x="57150" y="104775"/>
                  </a:lnTo>
                  <a:lnTo>
                    <a:pt x="0" y="14287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pt-BR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578127" y="5332036"/>
              <a:ext cx="1302503" cy="1538529"/>
              <a:chOff x="578127" y="5332036"/>
              <a:chExt cx="1302503" cy="1538529"/>
            </a:xfrm>
          </p:grpSpPr>
          <p:sp>
            <p:nvSpPr>
              <p:cNvPr id="235" name="CaixaDeTexto 12">
                <a:extLst>
                  <a:ext uri="{FF2B5EF4-FFF2-40B4-BE49-F238E27FC236}">
                    <a16:creationId xmlns:a16="http://schemas.microsoft.com/office/drawing/2014/main" xmlns="" id="{00000000-0008-0000-0200-00000D000000}"/>
                  </a:ext>
                </a:extLst>
              </p:cNvPr>
              <p:cNvSpPr txBox="1"/>
              <p:nvPr/>
            </p:nvSpPr>
            <p:spPr>
              <a:xfrm>
                <a:off x="981808" y="5703463"/>
                <a:ext cx="560713" cy="58656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  <p:sp>
            <p:nvSpPr>
              <p:cNvPr id="283" name="Forma Livre: Forma 282">
                <a:extLst>
                  <a:ext uri="{FF2B5EF4-FFF2-40B4-BE49-F238E27FC236}">
                    <a16:creationId xmlns:a16="http://schemas.microsoft.com/office/drawing/2014/main" xmlns="" id="{00000000-0008-0000-0200-00003D000000}"/>
                  </a:ext>
                </a:extLst>
              </p:cNvPr>
              <p:cNvSpPr/>
              <p:nvPr/>
            </p:nvSpPr>
            <p:spPr>
              <a:xfrm>
                <a:off x="1007515" y="5738425"/>
                <a:ext cx="401447" cy="521546"/>
              </a:xfrm>
              <a:custGeom>
                <a:avLst/>
                <a:gdLst>
                  <a:gd name="connsiteX0" fmla="*/ 619125 w 619125"/>
                  <a:gd name="connsiteY0" fmla="*/ 0 h 1504950"/>
                  <a:gd name="connsiteX1" fmla="*/ 542925 w 619125"/>
                  <a:gd name="connsiteY1" fmla="*/ 66675 h 1504950"/>
                  <a:gd name="connsiteX2" fmla="*/ 438150 w 619125"/>
                  <a:gd name="connsiteY2" fmla="*/ 123825 h 1504950"/>
                  <a:gd name="connsiteX3" fmla="*/ 314325 w 619125"/>
                  <a:gd name="connsiteY3" fmla="*/ 171450 h 1504950"/>
                  <a:gd name="connsiteX4" fmla="*/ 200025 w 619125"/>
                  <a:gd name="connsiteY4" fmla="*/ 266700 h 1504950"/>
                  <a:gd name="connsiteX5" fmla="*/ 142875 w 619125"/>
                  <a:gd name="connsiteY5" fmla="*/ 314325 h 1504950"/>
                  <a:gd name="connsiteX6" fmla="*/ 38100 w 619125"/>
                  <a:gd name="connsiteY6" fmla="*/ 457200 h 1504950"/>
                  <a:gd name="connsiteX7" fmla="*/ 0 w 619125"/>
                  <a:gd name="connsiteY7" fmla="*/ 571500 h 1504950"/>
                  <a:gd name="connsiteX8" fmla="*/ 28575 w 619125"/>
                  <a:gd name="connsiteY8" fmla="*/ 609600 h 1504950"/>
                  <a:gd name="connsiteX9" fmla="*/ 57150 w 619125"/>
                  <a:gd name="connsiteY9" fmla="*/ 685800 h 1504950"/>
                  <a:gd name="connsiteX10" fmla="*/ 161925 w 619125"/>
                  <a:gd name="connsiteY10" fmla="*/ 828675 h 1504950"/>
                  <a:gd name="connsiteX11" fmla="*/ 276225 w 619125"/>
                  <a:gd name="connsiteY11" fmla="*/ 904875 h 1504950"/>
                  <a:gd name="connsiteX12" fmla="*/ 409575 w 619125"/>
                  <a:gd name="connsiteY12" fmla="*/ 942975 h 1504950"/>
                  <a:gd name="connsiteX13" fmla="*/ 361950 w 619125"/>
                  <a:gd name="connsiteY13" fmla="*/ 1066800 h 1504950"/>
                  <a:gd name="connsiteX14" fmla="*/ 304800 w 619125"/>
                  <a:gd name="connsiteY14" fmla="*/ 1152525 h 1504950"/>
                  <a:gd name="connsiteX15" fmla="*/ 390525 w 619125"/>
                  <a:gd name="connsiteY15" fmla="*/ 1343025 h 1504950"/>
                  <a:gd name="connsiteX16" fmla="*/ 219075 w 619125"/>
                  <a:gd name="connsiteY16" fmla="*/ 1504950 h 1504950"/>
                  <a:gd name="connsiteX0" fmla="*/ 619125 w 619125"/>
                  <a:gd name="connsiteY0" fmla="*/ 0 h 1343025"/>
                  <a:gd name="connsiteX1" fmla="*/ 542925 w 619125"/>
                  <a:gd name="connsiteY1" fmla="*/ 66675 h 1343025"/>
                  <a:gd name="connsiteX2" fmla="*/ 438150 w 619125"/>
                  <a:gd name="connsiteY2" fmla="*/ 123825 h 1343025"/>
                  <a:gd name="connsiteX3" fmla="*/ 314325 w 619125"/>
                  <a:gd name="connsiteY3" fmla="*/ 171450 h 1343025"/>
                  <a:gd name="connsiteX4" fmla="*/ 200025 w 619125"/>
                  <a:gd name="connsiteY4" fmla="*/ 266700 h 1343025"/>
                  <a:gd name="connsiteX5" fmla="*/ 142875 w 619125"/>
                  <a:gd name="connsiteY5" fmla="*/ 314325 h 1343025"/>
                  <a:gd name="connsiteX6" fmla="*/ 38100 w 619125"/>
                  <a:gd name="connsiteY6" fmla="*/ 457200 h 1343025"/>
                  <a:gd name="connsiteX7" fmla="*/ 0 w 619125"/>
                  <a:gd name="connsiteY7" fmla="*/ 571500 h 1343025"/>
                  <a:gd name="connsiteX8" fmla="*/ 28575 w 619125"/>
                  <a:gd name="connsiteY8" fmla="*/ 609600 h 1343025"/>
                  <a:gd name="connsiteX9" fmla="*/ 57150 w 619125"/>
                  <a:gd name="connsiteY9" fmla="*/ 685800 h 1343025"/>
                  <a:gd name="connsiteX10" fmla="*/ 161925 w 619125"/>
                  <a:gd name="connsiteY10" fmla="*/ 828675 h 1343025"/>
                  <a:gd name="connsiteX11" fmla="*/ 276225 w 619125"/>
                  <a:gd name="connsiteY11" fmla="*/ 904875 h 1343025"/>
                  <a:gd name="connsiteX12" fmla="*/ 409575 w 619125"/>
                  <a:gd name="connsiteY12" fmla="*/ 942975 h 1343025"/>
                  <a:gd name="connsiteX13" fmla="*/ 361950 w 619125"/>
                  <a:gd name="connsiteY13" fmla="*/ 1066800 h 1343025"/>
                  <a:gd name="connsiteX14" fmla="*/ 304800 w 619125"/>
                  <a:gd name="connsiteY14" fmla="*/ 1152525 h 1343025"/>
                  <a:gd name="connsiteX15" fmla="*/ 390525 w 619125"/>
                  <a:gd name="connsiteY15" fmla="*/ 1343025 h 1343025"/>
                  <a:gd name="connsiteX0" fmla="*/ 619125 w 619125"/>
                  <a:gd name="connsiteY0" fmla="*/ 0 h 1152524"/>
                  <a:gd name="connsiteX1" fmla="*/ 542925 w 619125"/>
                  <a:gd name="connsiteY1" fmla="*/ 66675 h 1152524"/>
                  <a:gd name="connsiteX2" fmla="*/ 438150 w 619125"/>
                  <a:gd name="connsiteY2" fmla="*/ 123825 h 1152524"/>
                  <a:gd name="connsiteX3" fmla="*/ 314325 w 619125"/>
                  <a:gd name="connsiteY3" fmla="*/ 171450 h 1152524"/>
                  <a:gd name="connsiteX4" fmla="*/ 200025 w 619125"/>
                  <a:gd name="connsiteY4" fmla="*/ 266700 h 1152524"/>
                  <a:gd name="connsiteX5" fmla="*/ 142875 w 619125"/>
                  <a:gd name="connsiteY5" fmla="*/ 314325 h 1152524"/>
                  <a:gd name="connsiteX6" fmla="*/ 38100 w 619125"/>
                  <a:gd name="connsiteY6" fmla="*/ 457200 h 1152524"/>
                  <a:gd name="connsiteX7" fmla="*/ 0 w 619125"/>
                  <a:gd name="connsiteY7" fmla="*/ 571500 h 1152524"/>
                  <a:gd name="connsiteX8" fmla="*/ 28575 w 619125"/>
                  <a:gd name="connsiteY8" fmla="*/ 609600 h 1152524"/>
                  <a:gd name="connsiteX9" fmla="*/ 57150 w 619125"/>
                  <a:gd name="connsiteY9" fmla="*/ 685800 h 1152524"/>
                  <a:gd name="connsiteX10" fmla="*/ 161925 w 619125"/>
                  <a:gd name="connsiteY10" fmla="*/ 828675 h 1152524"/>
                  <a:gd name="connsiteX11" fmla="*/ 276225 w 619125"/>
                  <a:gd name="connsiteY11" fmla="*/ 904875 h 1152524"/>
                  <a:gd name="connsiteX12" fmla="*/ 409575 w 619125"/>
                  <a:gd name="connsiteY12" fmla="*/ 942975 h 1152524"/>
                  <a:gd name="connsiteX13" fmla="*/ 361950 w 619125"/>
                  <a:gd name="connsiteY13" fmla="*/ 1066800 h 1152524"/>
                  <a:gd name="connsiteX14" fmla="*/ 304800 w 619125"/>
                  <a:gd name="connsiteY14" fmla="*/ 1152525 h 1152524"/>
                  <a:gd name="connsiteX0" fmla="*/ 619125 w 619125"/>
                  <a:gd name="connsiteY0" fmla="*/ 0 h 1066799"/>
                  <a:gd name="connsiteX1" fmla="*/ 542925 w 619125"/>
                  <a:gd name="connsiteY1" fmla="*/ 66675 h 1066799"/>
                  <a:gd name="connsiteX2" fmla="*/ 438150 w 619125"/>
                  <a:gd name="connsiteY2" fmla="*/ 123825 h 1066799"/>
                  <a:gd name="connsiteX3" fmla="*/ 314325 w 619125"/>
                  <a:gd name="connsiteY3" fmla="*/ 171450 h 1066799"/>
                  <a:gd name="connsiteX4" fmla="*/ 200025 w 619125"/>
                  <a:gd name="connsiteY4" fmla="*/ 266700 h 1066799"/>
                  <a:gd name="connsiteX5" fmla="*/ 142875 w 619125"/>
                  <a:gd name="connsiteY5" fmla="*/ 314325 h 1066799"/>
                  <a:gd name="connsiteX6" fmla="*/ 38100 w 619125"/>
                  <a:gd name="connsiteY6" fmla="*/ 457200 h 1066799"/>
                  <a:gd name="connsiteX7" fmla="*/ 0 w 619125"/>
                  <a:gd name="connsiteY7" fmla="*/ 571500 h 1066799"/>
                  <a:gd name="connsiteX8" fmla="*/ 28575 w 619125"/>
                  <a:gd name="connsiteY8" fmla="*/ 609600 h 1066799"/>
                  <a:gd name="connsiteX9" fmla="*/ 57150 w 619125"/>
                  <a:gd name="connsiteY9" fmla="*/ 685800 h 1066799"/>
                  <a:gd name="connsiteX10" fmla="*/ 161925 w 619125"/>
                  <a:gd name="connsiteY10" fmla="*/ 828675 h 1066799"/>
                  <a:gd name="connsiteX11" fmla="*/ 276225 w 619125"/>
                  <a:gd name="connsiteY11" fmla="*/ 904875 h 1066799"/>
                  <a:gd name="connsiteX12" fmla="*/ 409575 w 619125"/>
                  <a:gd name="connsiteY12" fmla="*/ 942975 h 1066799"/>
                  <a:gd name="connsiteX13" fmla="*/ 361950 w 619125"/>
                  <a:gd name="connsiteY13" fmla="*/ 1066800 h 1066799"/>
                  <a:gd name="connsiteX0" fmla="*/ 619125 w 619125"/>
                  <a:gd name="connsiteY0" fmla="*/ 0 h 942975"/>
                  <a:gd name="connsiteX1" fmla="*/ 542925 w 619125"/>
                  <a:gd name="connsiteY1" fmla="*/ 66675 h 942975"/>
                  <a:gd name="connsiteX2" fmla="*/ 438150 w 619125"/>
                  <a:gd name="connsiteY2" fmla="*/ 123825 h 942975"/>
                  <a:gd name="connsiteX3" fmla="*/ 314325 w 619125"/>
                  <a:gd name="connsiteY3" fmla="*/ 171450 h 942975"/>
                  <a:gd name="connsiteX4" fmla="*/ 200025 w 619125"/>
                  <a:gd name="connsiteY4" fmla="*/ 266700 h 942975"/>
                  <a:gd name="connsiteX5" fmla="*/ 142875 w 619125"/>
                  <a:gd name="connsiteY5" fmla="*/ 314325 h 942975"/>
                  <a:gd name="connsiteX6" fmla="*/ 38100 w 619125"/>
                  <a:gd name="connsiteY6" fmla="*/ 457200 h 942975"/>
                  <a:gd name="connsiteX7" fmla="*/ 0 w 619125"/>
                  <a:gd name="connsiteY7" fmla="*/ 571500 h 942975"/>
                  <a:gd name="connsiteX8" fmla="*/ 28575 w 619125"/>
                  <a:gd name="connsiteY8" fmla="*/ 609600 h 942975"/>
                  <a:gd name="connsiteX9" fmla="*/ 57150 w 619125"/>
                  <a:gd name="connsiteY9" fmla="*/ 685800 h 942975"/>
                  <a:gd name="connsiteX10" fmla="*/ 161925 w 619125"/>
                  <a:gd name="connsiteY10" fmla="*/ 828675 h 942975"/>
                  <a:gd name="connsiteX11" fmla="*/ 276225 w 619125"/>
                  <a:gd name="connsiteY11" fmla="*/ 904875 h 942975"/>
                  <a:gd name="connsiteX12" fmla="*/ 409575 w 619125"/>
                  <a:gd name="connsiteY12" fmla="*/ 942975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9125" h="942975">
                    <a:moveTo>
                      <a:pt x="619125" y="0"/>
                    </a:moveTo>
                    <a:lnTo>
                      <a:pt x="542925" y="66675"/>
                    </a:lnTo>
                    <a:lnTo>
                      <a:pt x="438150" y="123825"/>
                    </a:lnTo>
                    <a:lnTo>
                      <a:pt x="314325" y="171450"/>
                    </a:lnTo>
                    <a:lnTo>
                      <a:pt x="200025" y="266700"/>
                    </a:lnTo>
                    <a:lnTo>
                      <a:pt x="142875" y="314325"/>
                    </a:lnTo>
                    <a:lnTo>
                      <a:pt x="38100" y="457200"/>
                    </a:lnTo>
                    <a:lnTo>
                      <a:pt x="0" y="571500"/>
                    </a:lnTo>
                    <a:lnTo>
                      <a:pt x="28575" y="609600"/>
                    </a:lnTo>
                    <a:lnTo>
                      <a:pt x="57150" y="685800"/>
                    </a:lnTo>
                    <a:lnTo>
                      <a:pt x="161925" y="828675"/>
                    </a:lnTo>
                    <a:lnTo>
                      <a:pt x="276225" y="904875"/>
                    </a:lnTo>
                    <a:lnTo>
                      <a:pt x="409575" y="942975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lang="pt-BR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Forma Livre: Forma 283">
                <a:extLst>
                  <a:ext uri="{FF2B5EF4-FFF2-40B4-BE49-F238E27FC236}">
                    <a16:creationId xmlns:a16="http://schemas.microsoft.com/office/drawing/2014/main" xmlns="" id="{00000000-0008-0000-0200-00003E000000}"/>
                  </a:ext>
                </a:extLst>
              </p:cNvPr>
              <p:cNvSpPr/>
              <p:nvPr/>
            </p:nvSpPr>
            <p:spPr>
              <a:xfrm>
                <a:off x="820719" y="5847493"/>
                <a:ext cx="217928" cy="137153"/>
              </a:xfrm>
              <a:custGeom>
                <a:avLst/>
                <a:gdLst>
                  <a:gd name="connsiteX0" fmla="*/ 361950 w 361950"/>
                  <a:gd name="connsiteY0" fmla="*/ 257175 h 257175"/>
                  <a:gd name="connsiteX1" fmla="*/ 152400 w 361950"/>
                  <a:gd name="connsiteY1" fmla="*/ 238125 h 257175"/>
                  <a:gd name="connsiteX2" fmla="*/ 104775 w 361950"/>
                  <a:gd name="connsiteY2" fmla="*/ 219075 h 257175"/>
                  <a:gd name="connsiteX3" fmla="*/ 0 w 361950"/>
                  <a:gd name="connsiteY3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257175">
                    <a:moveTo>
                      <a:pt x="361950" y="257175"/>
                    </a:moveTo>
                    <a:lnTo>
                      <a:pt x="152400" y="238125"/>
                    </a:lnTo>
                    <a:lnTo>
                      <a:pt x="104775" y="219075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/>
                <a:endParaRPr lang="pt-BR" sz="11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CaixaDeTexto 68">
                <a:extLst>
                  <a:ext uri="{FF2B5EF4-FFF2-40B4-BE49-F238E27FC236}">
                    <a16:creationId xmlns:a16="http://schemas.microsoft.com/office/drawing/2014/main" xmlns="" id="{00000000-0008-0000-0200-000045000000}"/>
                  </a:ext>
                </a:extLst>
              </p:cNvPr>
              <p:cNvSpPr txBox="1"/>
              <p:nvPr/>
            </p:nvSpPr>
            <p:spPr>
              <a:xfrm>
                <a:off x="665392" y="6072091"/>
                <a:ext cx="1215238" cy="7984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2400" b="1" dirty="0"/>
                  <a:t>Belo </a:t>
                </a:r>
              </a:p>
              <a:p>
                <a:pPr algn="ctr"/>
                <a:r>
                  <a:rPr lang="pt-BR" sz="2400" b="1" dirty="0"/>
                  <a:t>Horizonte</a:t>
                </a:r>
              </a:p>
            </p:txBody>
          </p:sp>
          <p:sp>
            <p:nvSpPr>
              <p:cNvPr id="293" name="CaixaDeTexto 70">
                <a:extLst>
                  <a:ext uri="{FF2B5EF4-FFF2-40B4-BE49-F238E27FC236}">
                    <a16:creationId xmlns:a16="http://schemas.microsoft.com/office/drawing/2014/main" xmlns="" id="{00000000-0008-0000-0200-000047000000}"/>
                  </a:ext>
                </a:extLst>
              </p:cNvPr>
              <p:cNvSpPr txBox="1"/>
              <p:nvPr/>
            </p:nvSpPr>
            <p:spPr>
              <a:xfrm rot="19954855">
                <a:off x="578127" y="5332036"/>
                <a:ext cx="821437" cy="57751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/>
                <a:r>
                  <a:rPr lang="pt-BR" sz="1400" b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Anel</a:t>
                </a:r>
              </a:p>
              <a:p>
                <a:pPr marL="0" indent="0" algn="ctr"/>
                <a:r>
                  <a:rPr lang="pt-BR" sz="1400" b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Rodoviário</a:t>
                </a:r>
              </a:p>
            </p:txBody>
          </p:sp>
        </p:grpSp>
      </p:grp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2673350" y="4303973"/>
            <a:ext cx="1627682" cy="1859577"/>
            <a:chOff x="2673350" y="4303973"/>
            <a:chExt cx="1627682" cy="1859577"/>
          </a:xfrm>
        </p:grpSpPr>
        <p:sp>
          <p:nvSpPr>
            <p:cNvPr id="251" name="Forma Livre 29">
              <a:extLst>
                <a:ext uri="{FF2B5EF4-FFF2-40B4-BE49-F238E27FC236}">
                  <a16:creationId xmlns:a16="http://schemas.microsoft.com/office/drawing/2014/main" xmlns="" id="{00000000-0008-0000-0200-00001D000000}"/>
                </a:ext>
              </a:extLst>
            </p:cNvPr>
            <p:cNvSpPr/>
            <p:nvPr/>
          </p:nvSpPr>
          <p:spPr>
            <a:xfrm>
              <a:off x="3124122" y="5007975"/>
              <a:ext cx="27144" cy="148607"/>
            </a:xfrm>
            <a:custGeom>
              <a:avLst/>
              <a:gdLst>
                <a:gd name="connsiteX0" fmla="*/ 0 w 50132"/>
                <a:gd name="connsiteY0" fmla="*/ 0 h 381000"/>
                <a:gd name="connsiteX1" fmla="*/ 10027 w 50132"/>
                <a:gd name="connsiteY1" fmla="*/ 70184 h 381000"/>
                <a:gd name="connsiteX2" fmla="*/ 10027 w 50132"/>
                <a:gd name="connsiteY2" fmla="*/ 175461 h 381000"/>
                <a:gd name="connsiteX3" fmla="*/ 25066 w 50132"/>
                <a:gd name="connsiteY3" fmla="*/ 210553 h 381000"/>
                <a:gd name="connsiteX4" fmla="*/ 25066 w 50132"/>
                <a:gd name="connsiteY4" fmla="*/ 300790 h 381000"/>
                <a:gd name="connsiteX5" fmla="*/ 50132 w 50132"/>
                <a:gd name="connsiteY5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32" h="381000">
                  <a:moveTo>
                    <a:pt x="0" y="0"/>
                  </a:moveTo>
                  <a:lnTo>
                    <a:pt x="10027" y="70184"/>
                  </a:lnTo>
                  <a:lnTo>
                    <a:pt x="10027" y="175461"/>
                  </a:lnTo>
                  <a:lnTo>
                    <a:pt x="25066" y="210553"/>
                  </a:lnTo>
                  <a:lnTo>
                    <a:pt x="25066" y="300790"/>
                  </a:lnTo>
                  <a:lnTo>
                    <a:pt x="50132" y="38100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/>
              <a:endParaRPr lang="pt-BR" sz="11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2673350" y="4303973"/>
              <a:ext cx="1627682" cy="1859577"/>
              <a:chOff x="2673350" y="4303973"/>
              <a:chExt cx="1627682" cy="1859577"/>
            </a:xfrm>
          </p:grpSpPr>
          <p:sp>
            <p:nvSpPr>
              <p:cNvPr id="229" name="CaixaDeTexto 6">
                <a:extLst>
                  <a:ext uri="{FF2B5EF4-FFF2-40B4-BE49-F238E27FC236}">
                    <a16:creationId xmlns:a16="http://schemas.microsoft.com/office/drawing/2014/main" xmlns="" id="{00000000-0008-0000-0200-000007000000}"/>
                  </a:ext>
                </a:extLst>
              </p:cNvPr>
              <p:cNvSpPr txBox="1"/>
              <p:nvPr/>
            </p:nvSpPr>
            <p:spPr>
              <a:xfrm>
                <a:off x="2957459" y="5674903"/>
                <a:ext cx="1317469" cy="4886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600" b="1" dirty="0"/>
                  <a:t>São Gonçalo</a:t>
                </a:r>
              </a:p>
              <a:p>
                <a:pPr algn="ctr"/>
                <a:r>
                  <a:rPr lang="pt-BR" sz="1600" b="1" dirty="0"/>
                  <a:t>do</a:t>
                </a:r>
                <a:r>
                  <a:rPr lang="pt-BR" sz="1600" b="1" baseline="0" dirty="0"/>
                  <a:t> Rio Abaixo</a:t>
                </a:r>
                <a:endParaRPr lang="pt-BR" sz="1600" b="1" dirty="0"/>
              </a:p>
            </p:txBody>
          </p:sp>
          <p:sp>
            <p:nvSpPr>
              <p:cNvPr id="243" name="CaixaDeTexto 20">
                <a:extLst>
                  <a:ext uri="{FF2B5EF4-FFF2-40B4-BE49-F238E27FC236}">
                    <a16:creationId xmlns:a16="http://schemas.microsoft.com/office/drawing/2014/main" xmlns="" id="{00000000-0008-0000-0200-000015000000}"/>
                  </a:ext>
                </a:extLst>
              </p:cNvPr>
              <p:cNvSpPr txBox="1"/>
              <p:nvPr/>
            </p:nvSpPr>
            <p:spPr>
              <a:xfrm>
                <a:off x="2882071" y="4303973"/>
                <a:ext cx="532472" cy="36015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600" b="1" dirty="0"/>
                  <a:t>Nova</a:t>
                </a:r>
              </a:p>
              <a:p>
                <a:pPr algn="ctr"/>
                <a:r>
                  <a:rPr lang="pt-BR" sz="1600" b="1" dirty="0"/>
                  <a:t>União</a:t>
                </a:r>
              </a:p>
            </p:txBody>
          </p:sp>
          <p:sp>
            <p:nvSpPr>
              <p:cNvPr id="273" name="CaixaDeTexto 50">
                <a:extLst>
                  <a:ext uri="{FF2B5EF4-FFF2-40B4-BE49-F238E27FC236}">
                    <a16:creationId xmlns:a16="http://schemas.microsoft.com/office/drawing/2014/main" xmlns="" id="{00000000-0008-0000-0200-000033000000}"/>
                  </a:ext>
                </a:extLst>
              </p:cNvPr>
              <p:cNvSpPr txBox="1"/>
              <p:nvPr/>
            </p:nvSpPr>
            <p:spPr>
              <a:xfrm>
                <a:off x="2882071" y="4567642"/>
                <a:ext cx="269195" cy="25539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  <p:sp>
            <p:nvSpPr>
              <p:cNvPr id="311" name="CaixaDeTexto 90">
                <a:extLst>
                  <a:ext uri="{FF2B5EF4-FFF2-40B4-BE49-F238E27FC236}">
                    <a16:creationId xmlns:a16="http://schemas.microsoft.com/office/drawing/2014/main" xmlns="" id="{00000000-0008-0000-0200-00005B000000}"/>
                  </a:ext>
                </a:extLst>
              </p:cNvPr>
              <p:cNvSpPr txBox="1"/>
              <p:nvPr/>
            </p:nvSpPr>
            <p:spPr>
              <a:xfrm>
                <a:off x="3195193" y="5310580"/>
                <a:ext cx="250252" cy="30766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2400" b="1" dirty="0">
                    <a:solidFill>
                      <a:srgbClr val="7030A0"/>
                    </a:solidFill>
                  </a:rPr>
                  <a:t>L7</a:t>
                </a:r>
              </a:p>
            </p:txBody>
          </p:sp>
          <p:sp>
            <p:nvSpPr>
              <p:cNvPr id="353" name="Forma Livre: Forma 352">
                <a:extLst>
                  <a:ext uri="{FF2B5EF4-FFF2-40B4-BE49-F238E27FC236}">
                    <a16:creationId xmlns:a16="http://schemas.microsoft.com/office/drawing/2014/main" xmlns="" id="{805E1E97-EB37-A0CB-8E83-204B32BDBED5}"/>
                  </a:ext>
                </a:extLst>
              </p:cNvPr>
              <p:cNvSpPr/>
              <p:nvPr/>
            </p:nvSpPr>
            <p:spPr>
              <a:xfrm>
                <a:off x="2673350" y="5143500"/>
                <a:ext cx="1498600" cy="462586"/>
              </a:xfrm>
              <a:custGeom>
                <a:avLst/>
                <a:gdLst>
                  <a:gd name="connsiteX0" fmla="*/ 1498600 w 1498600"/>
                  <a:gd name="connsiteY0" fmla="*/ 457200 h 457200"/>
                  <a:gd name="connsiteX1" fmla="*/ 812800 w 1498600"/>
                  <a:gd name="connsiteY1" fmla="*/ 50800 h 457200"/>
                  <a:gd name="connsiteX2" fmla="*/ 774700 w 1498600"/>
                  <a:gd name="connsiteY2" fmla="*/ 171450 h 457200"/>
                  <a:gd name="connsiteX3" fmla="*/ 450850 w 1498600"/>
                  <a:gd name="connsiteY3" fmla="*/ 0 h 457200"/>
                  <a:gd name="connsiteX4" fmla="*/ 0 w 1498600"/>
                  <a:gd name="connsiteY4" fmla="*/ 31115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8600" h="457200">
                    <a:moveTo>
                      <a:pt x="1498600" y="457200"/>
                    </a:moveTo>
                    <a:lnTo>
                      <a:pt x="812800" y="50800"/>
                    </a:lnTo>
                    <a:lnTo>
                      <a:pt x="774700" y="171450"/>
                    </a:lnTo>
                    <a:lnTo>
                      <a:pt x="450850" y="0"/>
                    </a:lnTo>
                    <a:lnTo>
                      <a:pt x="0" y="311150"/>
                    </a:lnTo>
                  </a:path>
                </a:pathLst>
              </a:custGeom>
              <a:noFill/>
              <a:ln w="152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9" name="CaixaDeTexto 66">
                <a:extLst>
                  <a:ext uri="{FF2B5EF4-FFF2-40B4-BE49-F238E27FC236}">
                    <a16:creationId xmlns:a16="http://schemas.microsoft.com/office/drawing/2014/main" xmlns="" id="{00000000-0008-0000-0200-000043000000}"/>
                  </a:ext>
                </a:extLst>
              </p:cNvPr>
              <p:cNvSpPr txBox="1"/>
              <p:nvPr/>
            </p:nvSpPr>
            <p:spPr>
              <a:xfrm>
                <a:off x="3977198" y="5256951"/>
                <a:ext cx="323834" cy="5612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3600" dirty="0"/>
                  <a:t>●</a:t>
                </a:r>
                <a:endParaRPr lang="pt-BR" sz="1600" dirty="0"/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1193291" y="4674181"/>
            <a:ext cx="1819809" cy="1679040"/>
            <a:chOff x="1193291" y="4674181"/>
            <a:chExt cx="1819809" cy="1679040"/>
          </a:xfrm>
        </p:grpSpPr>
        <p:cxnSp>
          <p:nvCxnSpPr>
            <p:cNvPr id="366" name="Conector reto 365">
              <a:extLst>
                <a:ext uri="{FF2B5EF4-FFF2-40B4-BE49-F238E27FC236}">
                  <a16:creationId xmlns:a16="http://schemas.microsoft.com/office/drawing/2014/main" xmlns="" id="{AC9F4BA9-C777-308C-1F43-A856F03DEB43}"/>
                </a:ext>
              </a:extLst>
            </p:cNvPr>
            <p:cNvCxnSpPr>
              <a:cxnSpLocks/>
              <a:endCxn id="364" idx="1"/>
            </p:cNvCxnSpPr>
            <p:nvPr/>
          </p:nvCxnSpPr>
          <p:spPr>
            <a:xfrm flipH="1">
              <a:off x="1727041" y="5374366"/>
              <a:ext cx="25726" cy="308325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" name="Grupo 8"/>
            <p:cNvGrpSpPr/>
            <p:nvPr/>
          </p:nvGrpSpPr>
          <p:grpSpPr>
            <a:xfrm>
              <a:off x="1193291" y="4674181"/>
              <a:ext cx="1819809" cy="1679040"/>
              <a:chOff x="1193291" y="4674181"/>
              <a:chExt cx="1819809" cy="1679040"/>
            </a:xfrm>
          </p:grpSpPr>
          <p:cxnSp>
            <p:nvCxnSpPr>
              <p:cNvPr id="360" name="Conector reto 359">
                <a:extLst>
                  <a:ext uri="{FF2B5EF4-FFF2-40B4-BE49-F238E27FC236}">
                    <a16:creationId xmlns:a16="http://schemas.microsoft.com/office/drawing/2014/main" xmlns="" id="{CC0B406C-3F73-FF2D-A2EA-8833D57AE040}"/>
                  </a:ext>
                </a:extLst>
              </p:cNvPr>
              <p:cNvCxnSpPr>
                <a:cxnSpLocks/>
                <a:stCxn id="353" idx="4"/>
              </p:cNvCxnSpPr>
              <p:nvPr/>
            </p:nvCxnSpPr>
            <p:spPr>
              <a:xfrm flipH="1">
                <a:off x="2665399" y="5458315"/>
                <a:ext cx="7951" cy="457754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" name="Grupo 6"/>
              <p:cNvGrpSpPr/>
              <p:nvPr/>
            </p:nvGrpSpPr>
            <p:grpSpPr>
              <a:xfrm>
                <a:off x="1193291" y="4674181"/>
                <a:ext cx="1819809" cy="1679040"/>
                <a:chOff x="1193291" y="4674181"/>
                <a:chExt cx="1819809" cy="1679040"/>
              </a:xfrm>
            </p:grpSpPr>
            <p:sp>
              <p:nvSpPr>
                <p:cNvPr id="230" name="CaixaDeTexto 7">
                  <a:extLst>
                    <a:ext uri="{FF2B5EF4-FFF2-40B4-BE49-F238E27FC236}">
                      <a16:creationId xmlns:a16="http://schemas.microsoft.com/office/drawing/2014/main" xmlns="" id="{00000000-0008-0000-0200-000008000000}"/>
                    </a:ext>
                  </a:extLst>
                </p:cNvPr>
                <p:cNvSpPr txBox="1"/>
                <p:nvPr/>
              </p:nvSpPr>
              <p:spPr>
                <a:xfrm>
                  <a:off x="2238679" y="5968140"/>
                  <a:ext cx="774421" cy="38508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1600" b="1" dirty="0"/>
                    <a:t>Caeté</a:t>
                  </a:r>
                </a:p>
              </p:txBody>
            </p:sp>
            <p:sp>
              <p:nvSpPr>
                <p:cNvPr id="236" name="CaixaDeTexto 13">
                  <a:extLst>
                    <a:ext uri="{FF2B5EF4-FFF2-40B4-BE49-F238E27FC236}">
                      <a16:creationId xmlns:a16="http://schemas.microsoft.com/office/drawing/2014/main" xmlns="" id="{00000000-0008-0000-0200-00000E000000}"/>
                    </a:ext>
                  </a:extLst>
                </p:cNvPr>
                <p:cNvSpPr txBox="1"/>
                <p:nvPr/>
              </p:nvSpPr>
              <p:spPr>
                <a:xfrm>
                  <a:off x="1193291" y="4674181"/>
                  <a:ext cx="1070587" cy="75031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pt-BR" sz="1600" b="1" dirty="0"/>
                    <a:t>Santa</a:t>
                  </a:r>
                </a:p>
                <a:p>
                  <a:pPr algn="ctr"/>
                  <a:r>
                    <a:rPr lang="pt-BR" sz="1600" b="1" dirty="0"/>
                    <a:t>Luzia</a:t>
                  </a:r>
                </a:p>
              </p:txBody>
            </p:sp>
            <p:sp>
              <p:nvSpPr>
                <p:cNvPr id="313" name="CaixaDeTexto 94">
                  <a:extLst>
                    <a:ext uri="{FF2B5EF4-FFF2-40B4-BE49-F238E27FC236}">
                      <a16:creationId xmlns:a16="http://schemas.microsoft.com/office/drawing/2014/main" xmlns="" id="{00000000-0008-0000-0200-00005F000000}"/>
                    </a:ext>
                  </a:extLst>
                </p:cNvPr>
                <p:cNvSpPr txBox="1"/>
                <p:nvPr/>
              </p:nvSpPr>
              <p:spPr>
                <a:xfrm>
                  <a:off x="2047531" y="4972910"/>
                  <a:ext cx="708898" cy="37832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2400" b="1" dirty="0">
                      <a:solidFill>
                        <a:srgbClr val="0070C0"/>
                      </a:solidFill>
                    </a:rPr>
                    <a:t>L8A</a:t>
                  </a:r>
                </a:p>
              </p:txBody>
            </p:sp>
            <p:sp>
              <p:nvSpPr>
                <p:cNvPr id="314" name="CaixaDeTexto 95">
                  <a:extLst>
                    <a:ext uri="{FF2B5EF4-FFF2-40B4-BE49-F238E27FC236}">
                      <a16:creationId xmlns:a16="http://schemas.microsoft.com/office/drawing/2014/main" xmlns="" id="{00000000-0008-0000-0200-000060000000}"/>
                    </a:ext>
                  </a:extLst>
                </p:cNvPr>
                <p:cNvSpPr txBox="1"/>
                <p:nvPr/>
              </p:nvSpPr>
              <p:spPr>
                <a:xfrm>
                  <a:off x="1462775" y="5700178"/>
                  <a:ext cx="608472" cy="46189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240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L8B</a:t>
                  </a:r>
                </a:p>
              </p:txBody>
            </p:sp>
            <p:sp>
              <p:nvSpPr>
                <p:cNvPr id="275" name="CaixaDeTexto 52">
                  <a:extLst>
                    <a:ext uri="{FF2B5EF4-FFF2-40B4-BE49-F238E27FC236}">
                      <a16:creationId xmlns:a16="http://schemas.microsoft.com/office/drawing/2014/main" xmlns="" id="{00000000-0008-0000-0200-000035000000}"/>
                    </a:ext>
                  </a:extLst>
                </p:cNvPr>
                <p:cNvSpPr txBox="1"/>
                <p:nvPr/>
              </p:nvSpPr>
              <p:spPr>
                <a:xfrm>
                  <a:off x="2446474" y="5627128"/>
                  <a:ext cx="263138" cy="340829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200" dirty="0"/>
                    <a:t>●</a:t>
                  </a:r>
                </a:p>
              </p:txBody>
            </p:sp>
            <p:sp>
              <p:nvSpPr>
                <p:cNvPr id="363" name="Forma Livre: Forma 362">
                  <a:extLst>
                    <a:ext uri="{FF2B5EF4-FFF2-40B4-BE49-F238E27FC236}">
                      <a16:creationId xmlns:a16="http://schemas.microsoft.com/office/drawing/2014/main" xmlns="" id="{44D32921-C207-74B8-D621-38830A4621E3}"/>
                    </a:ext>
                  </a:extLst>
                </p:cNvPr>
                <p:cNvSpPr/>
                <p:nvPr/>
              </p:nvSpPr>
              <p:spPr>
                <a:xfrm>
                  <a:off x="2061498" y="5410200"/>
                  <a:ext cx="648114" cy="178538"/>
                </a:xfrm>
                <a:custGeom>
                  <a:avLst/>
                  <a:gdLst>
                    <a:gd name="connsiteX0" fmla="*/ 552450 w 552450"/>
                    <a:gd name="connsiteY0" fmla="*/ 12700 h 107950"/>
                    <a:gd name="connsiteX1" fmla="*/ 273050 w 552450"/>
                    <a:gd name="connsiteY1" fmla="*/ 0 h 107950"/>
                    <a:gd name="connsiteX2" fmla="*/ 0 w 552450"/>
                    <a:gd name="connsiteY2" fmla="*/ 107950 h 10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50" h="107950">
                      <a:moveTo>
                        <a:pt x="552450" y="12700"/>
                      </a:moveTo>
                      <a:lnTo>
                        <a:pt x="273050" y="0"/>
                      </a:lnTo>
                      <a:lnTo>
                        <a:pt x="0" y="107950"/>
                      </a:lnTo>
                    </a:path>
                  </a:pathLst>
                </a:custGeom>
                <a:noFill/>
                <a:ln w="152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4" name="Forma Livre: Forma 363">
                  <a:extLst>
                    <a:ext uri="{FF2B5EF4-FFF2-40B4-BE49-F238E27FC236}">
                      <a16:creationId xmlns:a16="http://schemas.microsoft.com/office/drawing/2014/main" xmlns="" id="{D556ABED-F3DE-A5AB-D6C8-FE7531469E6D}"/>
                    </a:ext>
                  </a:extLst>
                </p:cNvPr>
                <p:cNvSpPr/>
                <p:nvPr/>
              </p:nvSpPr>
              <p:spPr>
                <a:xfrm>
                  <a:off x="1403349" y="5588738"/>
                  <a:ext cx="670925" cy="158012"/>
                </a:xfrm>
                <a:custGeom>
                  <a:avLst/>
                  <a:gdLst>
                    <a:gd name="connsiteX0" fmla="*/ 723900 w 723900"/>
                    <a:gd name="connsiteY0" fmla="*/ 0 h 234950"/>
                    <a:gd name="connsiteX1" fmla="*/ 349250 w 723900"/>
                    <a:gd name="connsiteY1" fmla="*/ 139700 h 234950"/>
                    <a:gd name="connsiteX2" fmla="*/ 0 w 723900"/>
                    <a:gd name="connsiteY2" fmla="*/ 234950 h 23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23900" h="234950">
                      <a:moveTo>
                        <a:pt x="723900" y="0"/>
                      </a:moveTo>
                      <a:lnTo>
                        <a:pt x="349250" y="139700"/>
                      </a:lnTo>
                      <a:lnTo>
                        <a:pt x="0" y="234950"/>
                      </a:lnTo>
                    </a:path>
                  </a:pathLst>
                </a:custGeom>
                <a:noFill/>
                <a:ln w="1524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4" name="CaixaDeTexto 51">
                  <a:extLst>
                    <a:ext uri="{FF2B5EF4-FFF2-40B4-BE49-F238E27FC236}">
                      <a16:creationId xmlns:a16="http://schemas.microsoft.com/office/drawing/2014/main" xmlns="" id="{00000000-0008-0000-0200-000034000000}"/>
                    </a:ext>
                  </a:extLst>
                </p:cNvPr>
                <p:cNvSpPr txBox="1"/>
                <p:nvPr/>
              </p:nvSpPr>
              <p:spPr>
                <a:xfrm>
                  <a:off x="1530838" y="5022078"/>
                  <a:ext cx="386075" cy="48779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3600" dirty="0"/>
                    <a:t>●</a:t>
                  </a:r>
                  <a:endParaRPr lang="pt-BR" sz="1600" dirty="0"/>
                </a:p>
              </p:txBody>
            </p:sp>
          </p:grpSp>
        </p:grpSp>
      </p:grp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/>
              <a:t>Governador</a:t>
            </a:r>
          </a:p>
          <a:p>
            <a:pPr algn="ctr"/>
            <a:r>
              <a:rPr lang="pt-BR" sz="1800" b="1" dirty="0"/>
              <a:t>Valadares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9149715" y="1460972"/>
            <a:ext cx="2131592" cy="2016847"/>
            <a:chOff x="9149715" y="1460972"/>
            <a:chExt cx="2131592" cy="2016847"/>
          </a:xfrm>
        </p:grpSpPr>
        <p:sp>
          <p:nvSpPr>
            <p:cNvPr id="327" name="CaixaDeTexto 83">
              <a:extLst>
                <a:ext uri="{FF2B5EF4-FFF2-40B4-BE49-F238E27FC236}">
                  <a16:creationId xmlns:a16="http://schemas.microsoft.com/office/drawing/2014/main" xmlns="" id="{00000000-0008-0000-0200-000054000000}"/>
                </a:ext>
              </a:extLst>
            </p:cNvPr>
            <p:cNvSpPr txBox="1"/>
            <p:nvPr/>
          </p:nvSpPr>
          <p:spPr>
            <a:xfrm rot="19013090">
              <a:off x="9636421" y="1975652"/>
              <a:ext cx="1144309" cy="5749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2400" b="1" dirty="0">
                  <a:solidFill>
                    <a:srgbClr val="C00000"/>
                  </a:solidFill>
                </a:rPr>
                <a:t>L1</a:t>
              </a:r>
            </a:p>
          </p:txBody>
        </p:sp>
        <p:cxnSp>
          <p:nvCxnSpPr>
            <p:cNvPr id="330" name="Conector reto 329">
              <a:extLst>
                <a:ext uri="{FF2B5EF4-FFF2-40B4-BE49-F238E27FC236}">
                  <a16:creationId xmlns:a16="http://schemas.microsoft.com/office/drawing/2014/main" xmlns="" id="{19D5FEF8-DD13-510F-AC93-012024E4A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9715" y="1460972"/>
              <a:ext cx="2131592" cy="2016847"/>
            </a:xfrm>
            <a:prstGeom prst="line">
              <a:avLst/>
            </a:prstGeom>
            <a:ln w="152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516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LOTES 1 E 2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São Gonçalo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do</a:t>
            </a:r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 Rio Abaixo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/>
              <a:t>Jaguaraçu</a:t>
            </a:r>
            <a:endParaRPr lang="pt-BR" sz="1600" b="1" dirty="0"/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João</a:t>
            </a:r>
          </a:p>
          <a:p>
            <a:pPr algn="ctr"/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Monlevade</a:t>
            </a:r>
            <a:endParaRPr lang="pt-BR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/>
              <a:t>Governador</a:t>
            </a:r>
          </a:p>
          <a:p>
            <a:pPr algn="ctr"/>
            <a:r>
              <a:rPr lang="pt-BR" sz="1800" b="1" dirty="0"/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299959" y="49635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7673013" y="3711716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15" name="CaixaDeTexto 96">
            <a:extLst>
              <a:ext uri="{FF2B5EF4-FFF2-40B4-BE49-F238E27FC236}">
                <a16:creationId xmlns:a16="http://schemas.microsoft.com/office/drawing/2014/main" xmlns="" id="{00000000-0008-0000-0200-000061000000}"/>
              </a:ext>
            </a:extLst>
          </p:cNvPr>
          <p:cNvSpPr txBox="1"/>
          <p:nvPr/>
        </p:nvSpPr>
        <p:spPr>
          <a:xfrm>
            <a:off x="7598960" y="3108318"/>
            <a:ext cx="1248361" cy="3209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Belo Oriente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C00000"/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705775" y="3073400"/>
            <a:ext cx="451728" cy="395486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1" name="CaixaDeTexto 48">
            <a:extLst>
              <a:ext uri="{FF2B5EF4-FFF2-40B4-BE49-F238E27FC236}">
                <a16:creationId xmlns:a16="http://schemas.microsoft.com/office/drawing/2014/main" xmlns="" id="{00000000-0008-0000-0200-000031000000}"/>
              </a:ext>
            </a:extLst>
          </p:cNvPr>
          <p:cNvSpPr txBox="1"/>
          <p:nvPr/>
        </p:nvSpPr>
        <p:spPr>
          <a:xfrm>
            <a:off x="8462238" y="2715246"/>
            <a:ext cx="455613" cy="535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chemeClr val="bg1">
                    <a:lumMod val="75000"/>
                  </a:schemeClr>
                </a:solidFill>
              </a:rPr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B1CF50D-9E2E-F872-F60E-58E089DE35EA}"/>
              </a:ext>
            </a:extLst>
          </p:cNvPr>
          <p:cNvSpPr txBox="1"/>
          <p:nvPr/>
        </p:nvSpPr>
        <p:spPr>
          <a:xfrm>
            <a:off x="1203958" y="1253637"/>
            <a:ext cx="45056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1 do km 155,4 ao 228,2. Contrato 825/2013 assinado em 10/2013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/Corsan, porém rescindo em 23/05/2018.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A82A67D-9F06-B138-D497-53F1616A92BB}"/>
              </a:ext>
            </a:extLst>
          </p:cNvPr>
          <p:cNvSpPr txBox="1">
            <a:spLocks/>
          </p:cNvSpPr>
          <p:nvPr/>
        </p:nvSpPr>
        <p:spPr>
          <a:xfrm>
            <a:off x="9157503" y="189565"/>
            <a:ext cx="2893525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72,8 km e 60,2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F120D08-2BCE-63DC-81F8-A768059EC1FE}"/>
              </a:ext>
            </a:extLst>
          </p:cNvPr>
          <p:cNvSpPr txBox="1"/>
          <p:nvPr/>
        </p:nvSpPr>
        <p:spPr>
          <a:xfrm>
            <a:off x="5656731" y="1440586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Helvetica Neue"/>
              </a:rPr>
              <a:t>Obras realizadas parcialmente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BFC1671-3A59-438E-6005-6F7082AB4B0E}"/>
              </a:ext>
            </a:extLst>
          </p:cNvPr>
          <p:cNvSpPr txBox="1"/>
          <p:nvPr/>
        </p:nvSpPr>
        <p:spPr>
          <a:xfrm>
            <a:off x="1191806" y="2641335"/>
            <a:ext cx="4447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2 do km 228,2 ao 288,4. Contrato 828/2013 assinado em 10/2013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/Corsan, porém rescindo em 12/2016.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261E760-CC0C-6EA2-16C0-17921D4ED43E}"/>
              </a:ext>
            </a:extLst>
          </p:cNvPr>
          <p:cNvSpPr txBox="1"/>
          <p:nvPr/>
        </p:nvSpPr>
        <p:spPr>
          <a:xfrm>
            <a:off x="5593706" y="2767082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Helvetica Neue"/>
              </a:rPr>
              <a:t>Obras realizadas parcialmente</a:t>
            </a:r>
          </a:p>
        </p:txBody>
      </p:sp>
    </p:spTree>
    <p:extLst>
      <p:ext uri="{BB962C8B-B14F-4D97-AF65-F5344CB8AC3E}">
        <p14:creationId xmlns:p14="http://schemas.microsoft.com/office/powerpoint/2010/main" val="215360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3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aixaDeTexto 5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SpPr txBox="1"/>
          <p:nvPr/>
        </p:nvSpPr>
        <p:spPr>
          <a:xfrm>
            <a:off x="5905744" y="5189028"/>
            <a:ext cx="566240" cy="2025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Nova Era</a:t>
            </a:r>
          </a:p>
        </p:txBody>
      </p:sp>
      <p:sp>
        <p:nvSpPr>
          <p:cNvPr id="229" name="CaixaDeTexto 6">
            <a:extLst>
              <a:ext uri="{FF2B5EF4-FFF2-40B4-BE49-F238E27FC236}">
                <a16:creationId xmlns:a16="http://schemas.microsoft.com/office/drawing/2014/main" xmlns="" id="{00000000-0008-0000-0200-000007000000}"/>
              </a:ext>
            </a:extLst>
          </p:cNvPr>
          <p:cNvSpPr txBox="1"/>
          <p:nvPr/>
        </p:nvSpPr>
        <p:spPr>
          <a:xfrm>
            <a:off x="2957459" y="5674903"/>
            <a:ext cx="1317469" cy="488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São Gonçalo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do</a:t>
            </a:r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 Rio Abaixo</a:t>
            </a:r>
            <a:endParaRPr lang="pt-B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0" name="CaixaDeTexto 7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SpPr txBox="1"/>
          <p:nvPr/>
        </p:nvSpPr>
        <p:spPr>
          <a:xfrm>
            <a:off x="2238679" y="5968140"/>
            <a:ext cx="774421" cy="3850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Caeté</a:t>
            </a:r>
          </a:p>
        </p:txBody>
      </p:sp>
      <p:sp>
        <p:nvSpPr>
          <p:cNvPr id="232" name="CaixaDeTexto 9">
            <a:extLst>
              <a:ext uri="{FF2B5EF4-FFF2-40B4-BE49-F238E27FC236}">
                <a16:creationId xmlns:a16="http://schemas.microsoft.com/office/drawing/2014/main" xmlns="" id="{00000000-0008-0000-0200-00000A000000}"/>
              </a:ext>
            </a:extLst>
          </p:cNvPr>
          <p:cNvSpPr txBox="1"/>
          <p:nvPr/>
        </p:nvSpPr>
        <p:spPr>
          <a:xfrm>
            <a:off x="8483749" y="4069804"/>
            <a:ext cx="1077278" cy="447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Ipatinga</a:t>
            </a:r>
          </a:p>
        </p:txBody>
      </p:sp>
      <p:sp>
        <p:nvSpPr>
          <p:cNvPr id="235" name="CaixaDeTexto 12">
            <a:extLst>
              <a:ext uri="{FF2B5EF4-FFF2-40B4-BE49-F238E27FC236}">
                <a16:creationId xmlns:a16="http://schemas.microsoft.com/office/drawing/2014/main" xmlns="" id="{00000000-0008-0000-0200-00000D000000}"/>
              </a:ext>
            </a:extLst>
          </p:cNvPr>
          <p:cNvSpPr txBox="1"/>
          <p:nvPr/>
        </p:nvSpPr>
        <p:spPr>
          <a:xfrm>
            <a:off x="981808" y="5703463"/>
            <a:ext cx="560713" cy="586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6" name="CaixaDeTexto 13">
            <a:extLst>
              <a:ext uri="{FF2B5EF4-FFF2-40B4-BE49-F238E27FC236}">
                <a16:creationId xmlns:a16="http://schemas.microsoft.com/office/drawing/2014/main" xmlns="" id="{00000000-0008-0000-0200-00000E000000}"/>
              </a:ext>
            </a:extLst>
          </p:cNvPr>
          <p:cNvSpPr txBox="1"/>
          <p:nvPr/>
        </p:nvSpPr>
        <p:spPr>
          <a:xfrm>
            <a:off x="1193291" y="4674181"/>
            <a:ext cx="1070587" cy="7503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Santa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Luzia</a:t>
            </a:r>
          </a:p>
        </p:txBody>
      </p:sp>
      <p:sp>
        <p:nvSpPr>
          <p:cNvPr id="238" name="CaixaDeTexto 15">
            <a:extLst>
              <a:ext uri="{FF2B5EF4-FFF2-40B4-BE49-F238E27FC236}">
                <a16:creationId xmlns:a16="http://schemas.microsoft.com/office/drawing/2014/main" xmlns="" id="{00000000-0008-0000-0200-000010000000}"/>
              </a:ext>
            </a:extLst>
          </p:cNvPr>
          <p:cNvSpPr txBox="1"/>
          <p:nvPr/>
        </p:nvSpPr>
        <p:spPr>
          <a:xfrm>
            <a:off x="7414284" y="4703474"/>
            <a:ext cx="1052140" cy="2785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err="1"/>
              <a:t>Jaguaraçu</a:t>
            </a:r>
            <a:endParaRPr lang="pt-BR" sz="1600" b="1" dirty="0"/>
          </a:p>
        </p:txBody>
      </p:sp>
      <p:sp>
        <p:nvSpPr>
          <p:cNvPr id="239" name="CaixaDeTexto 16">
            <a:extLst>
              <a:ext uri="{FF2B5EF4-FFF2-40B4-BE49-F238E27FC236}">
                <a16:creationId xmlns:a16="http://schemas.microsoft.com/office/drawing/2014/main" xmlns="" id="{00000000-0008-0000-0200-000011000000}"/>
              </a:ext>
            </a:extLst>
          </p:cNvPr>
          <p:cNvSpPr txBox="1"/>
          <p:nvPr/>
        </p:nvSpPr>
        <p:spPr>
          <a:xfrm>
            <a:off x="4957394" y="5770259"/>
            <a:ext cx="1145091" cy="500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João</a:t>
            </a:r>
          </a:p>
          <a:p>
            <a:pPr algn="ctr"/>
            <a:r>
              <a:rPr lang="pt-BR" sz="1600" b="1" baseline="0" dirty="0">
                <a:solidFill>
                  <a:schemeClr val="bg1">
                    <a:lumMod val="75000"/>
                  </a:schemeClr>
                </a:solidFill>
              </a:rPr>
              <a:t>Monlevade</a:t>
            </a:r>
            <a:endParaRPr lang="pt-BR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3" name="CaixaDeTexto 20">
            <a:extLst>
              <a:ext uri="{FF2B5EF4-FFF2-40B4-BE49-F238E27FC236}">
                <a16:creationId xmlns:a16="http://schemas.microsoft.com/office/drawing/2014/main" xmlns="" id="{00000000-0008-0000-0200-000015000000}"/>
              </a:ext>
            </a:extLst>
          </p:cNvPr>
          <p:cNvSpPr txBox="1"/>
          <p:nvPr/>
        </p:nvSpPr>
        <p:spPr>
          <a:xfrm>
            <a:off x="2882071" y="4303973"/>
            <a:ext cx="532472" cy="3601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Nova</a:t>
            </a:r>
          </a:p>
          <a:p>
            <a:pPr algn="ctr"/>
            <a:r>
              <a:rPr lang="pt-BR" sz="1600" b="1" dirty="0">
                <a:solidFill>
                  <a:schemeClr val="bg1">
                    <a:lumMod val="75000"/>
                  </a:schemeClr>
                </a:solidFill>
              </a:rPr>
              <a:t>União</a:t>
            </a:r>
          </a:p>
        </p:txBody>
      </p:sp>
      <p:sp>
        <p:nvSpPr>
          <p:cNvPr id="244" name="CaixaDeTexto 21">
            <a:extLst>
              <a:ext uri="{FF2B5EF4-FFF2-40B4-BE49-F238E27FC236}">
                <a16:creationId xmlns:a16="http://schemas.microsoft.com/office/drawing/2014/main" xmlns="" id="{00000000-0008-0000-0200-000016000000}"/>
              </a:ext>
            </a:extLst>
          </p:cNvPr>
          <p:cNvSpPr txBox="1"/>
          <p:nvPr/>
        </p:nvSpPr>
        <p:spPr>
          <a:xfrm>
            <a:off x="9854835" y="988143"/>
            <a:ext cx="1472433" cy="7498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Governador</a:t>
            </a:r>
          </a:p>
          <a:p>
            <a:pPr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Valadares</a:t>
            </a:r>
          </a:p>
        </p:txBody>
      </p:sp>
      <p:sp>
        <p:nvSpPr>
          <p:cNvPr id="247" name="Forma Livre 25">
            <a:extLst>
              <a:ext uri="{FF2B5EF4-FFF2-40B4-BE49-F238E27FC236}">
                <a16:creationId xmlns:a16="http://schemas.microsoft.com/office/drawing/2014/main" xmlns="" id="{00000000-0008-0000-0200-000019000000}"/>
              </a:ext>
            </a:extLst>
          </p:cNvPr>
          <p:cNvSpPr/>
          <p:nvPr/>
        </p:nvSpPr>
        <p:spPr>
          <a:xfrm>
            <a:off x="7233453" y="4684410"/>
            <a:ext cx="41753" cy="116259"/>
          </a:xfrm>
          <a:custGeom>
            <a:avLst/>
            <a:gdLst>
              <a:gd name="connsiteX0" fmla="*/ 25066 w 25066"/>
              <a:gd name="connsiteY0" fmla="*/ 205540 h 205540"/>
              <a:gd name="connsiteX1" fmla="*/ 0 w 25066"/>
              <a:gd name="connsiteY1" fmla="*/ 125329 h 205540"/>
              <a:gd name="connsiteX2" fmla="*/ 0 w 25066"/>
              <a:gd name="connsiteY2" fmla="*/ 0 h 2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66" h="205540">
                <a:moveTo>
                  <a:pt x="25066" y="205540"/>
                </a:moveTo>
                <a:lnTo>
                  <a:pt x="0" y="12532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Forma Livre 29">
            <a:extLst>
              <a:ext uri="{FF2B5EF4-FFF2-40B4-BE49-F238E27FC236}">
                <a16:creationId xmlns:a16="http://schemas.microsoft.com/office/drawing/2014/main" xmlns="" id="{00000000-0008-0000-0200-00001D000000}"/>
              </a:ext>
            </a:extLst>
          </p:cNvPr>
          <p:cNvSpPr/>
          <p:nvPr/>
        </p:nvSpPr>
        <p:spPr>
          <a:xfrm>
            <a:off x="3124122" y="5007975"/>
            <a:ext cx="27144" cy="148607"/>
          </a:xfrm>
          <a:custGeom>
            <a:avLst/>
            <a:gdLst>
              <a:gd name="connsiteX0" fmla="*/ 0 w 50132"/>
              <a:gd name="connsiteY0" fmla="*/ 0 h 381000"/>
              <a:gd name="connsiteX1" fmla="*/ 10027 w 50132"/>
              <a:gd name="connsiteY1" fmla="*/ 70184 h 381000"/>
              <a:gd name="connsiteX2" fmla="*/ 10027 w 50132"/>
              <a:gd name="connsiteY2" fmla="*/ 175461 h 381000"/>
              <a:gd name="connsiteX3" fmla="*/ 25066 w 50132"/>
              <a:gd name="connsiteY3" fmla="*/ 210553 h 381000"/>
              <a:gd name="connsiteX4" fmla="*/ 25066 w 50132"/>
              <a:gd name="connsiteY4" fmla="*/ 300790 h 381000"/>
              <a:gd name="connsiteX5" fmla="*/ 50132 w 50132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2" h="381000">
                <a:moveTo>
                  <a:pt x="0" y="0"/>
                </a:moveTo>
                <a:lnTo>
                  <a:pt x="10027" y="70184"/>
                </a:lnTo>
                <a:lnTo>
                  <a:pt x="10027" y="175461"/>
                </a:lnTo>
                <a:lnTo>
                  <a:pt x="25066" y="210553"/>
                </a:lnTo>
                <a:lnTo>
                  <a:pt x="25066" y="300790"/>
                </a:lnTo>
                <a:lnTo>
                  <a:pt x="50132" y="3810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3" name="CaixaDeTexto 50">
            <a:extLst>
              <a:ext uri="{FF2B5EF4-FFF2-40B4-BE49-F238E27FC236}">
                <a16:creationId xmlns:a16="http://schemas.microsoft.com/office/drawing/2014/main" xmlns="" id="{00000000-0008-0000-0200-000033000000}"/>
              </a:ext>
            </a:extLst>
          </p:cNvPr>
          <p:cNvSpPr txBox="1"/>
          <p:nvPr/>
        </p:nvSpPr>
        <p:spPr>
          <a:xfrm>
            <a:off x="2882071" y="4567642"/>
            <a:ext cx="269195" cy="2553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9" name="CaixaDeTexto 56">
            <a:extLst>
              <a:ext uri="{FF2B5EF4-FFF2-40B4-BE49-F238E27FC236}">
                <a16:creationId xmlns:a16="http://schemas.microsoft.com/office/drawing/2014/main" xmlns="" id="{00000000-0008-0000-0200-000039000000}"/>
              </a:ext>
            </a:extLst>
          </p:cNvPr>
          <p:cNvSpPr txBox="1"/>
          <p:nvPr/>
        </p:nvSpPr>
        <p:spPr>
          <a:xfrm rot="10800000">
            <a:off x="7312659" y="4950891"/>
            <a:ext cx="284405" cy="2586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sp>
        <p:nvSpPr>
          <p:cNvPr id="283" name="Forma Livre: Forma 282">
            <a:extLst>
              <a:ext uri="{FF2B5EF4-FFF2-40B4-BE49-F238E27FC236}">
                <a16:creationId xmlns:a16="http://schemas.microsoft.com/office/drawing/2014/main" xmlns="" id="{00000000-0008-0000-0200-00003D000000}"/>
              </a:ext>
            </a:extLst>
          </p:cNvPr>
          <p:cNvSpPr/>
          <p:nvPr/>
        </p:nvSpPr>
        <p:spPr>
          <a:xfrm>
            <a:off x="1007515" y="5738425"/>
            <a:ext cx="401447" cy="521546"/>
          </a:xfrm>
          <a:custGeom>
            <a:avLst/>
            <a:gdLst>
              <a:gd name="connsiteX0" fmla="*/ 619125 w 619125"/>
              <a:gd name="connsiteY0" fmla="*/ 0 h 1504950"/>
              <a:gd name="connsiteX1" fmla="*/ 542925 w 619125"/>
              <a:gd name="connsiteY1" fmla="*/ 66675 h 1504950"/>
              <a:gd name="connsiteX2" fmla="*/ 438150 w 619125"/>
              <a:gd name="connsiteY2" fmla="*/ 123825 h 1504950"/>
              <a:gd name="connsiteX3" fmla="*/ 314325 w 619125"/>
              <a:gd name="connsiteY3" fmla="*/ 171450 h 1504950"/>
              <a:gd name="connsiteX4" fmla="*/ 200025 w 619125"/>
              <a:gd name="connsiteY4" fmla="*/ 266700 h 1504950"/>
              <a:gd name="connsiteX5" fmla="*/ 142875 w 619125"/>
              <a:gd name="connsiteY5" fmla="*/ 314325 h 1504950"/>
              <a:gd name="connsiteX6" fmla="*/ 38100 w 619125"/>
              <a:gd name="connsiteY6" fmla="*/ 457200 h 1504950"/>
              <a:gd name="connsiteX7" fmla="*/ 0 w 619125"/>
              <a:gd name="connsiteY7" fmla="*/ 571500 h 1504950"/>
              <a:gd name="connsiteX8" fmla="*/ 28575 w 619125"/>
              <a:gd name="connsiteY8" fmla="*/ 609600 h 1504950"/>
              <a:gd name="connsiteX9" fmla="*/ 57150 w 619125"/>
              <a:gd name="connsiteY9" fmla="*/ 685800 h 1504950"/>
              <a:gd name="connsiteX10" fmla="*/ 161925 w 619125"/>
              <a:gd name="connsiteY10" fmla="*/ 828675 h 1504950"/>
              <a:gd name="connsiteX11" fmla="*/ 276225 w 619125"/>
              <a:gd name="connsiteY11" fmla="*/ 904875 h 1504950"/>
              <a:gd name="connsiteX12" fmla="*/ 409575 w 619125"/>
              <a:gd name="connsiteY12" fmla="*/ 942975 h 1504950"/>
              <a:gd name="connsiteX13" fmla="*/ 361950 w 619125"/>
              <a:gd name="connsiteY13" fmla="*/ 1066800 h 1504950"/>
              <a:gd name="connsiteX14" fmla="*/ 304800 w 619125"/>
              <a:gd name="connsiteY14" fmla="*/ 1152525 h 1504950"/>
              <a:gd name="connsiteX15" fmla="*/ 390525 w 619125"/>
              <a:gd name="connsiteY15" fmla="*/ 1343025 h 1504950"/>
              <a:gd name="connsiteX16" fmla="*/ 219075 w 619125"/>
              <a:gd name="connsiteY16" fmla="*/ 1504950 h 1504950"/>
              <a:gd name="connsiteX0" fmla="*/ 619125 w 619125"/>
              <a:gd name="connsiteY0" fmla="*/ 0 h 1343025"/>
              <a:gd name="connsiteX1" fmla="*/ 542925 w 619125"/>
              <a:gd name="connsiteY1" fmla="*/ 66675 h 1343025"/>
              <a:gd name="connsiteX2" fmla="*/ 438150 w 619125"/>
              <a:gd name="connsiteY2" fmla="*/ 123825 h 1343025"/>
              <a:gd name="connsiteX3" fmla="*/ 314325 w 619125"/>
              <a:gd name="connsiteY3" fmla="*/ 171450 h 1343025"/>
              <a:gd name="connsiteX4" fmla="*/ 200025 w 619125"/>
              <a:gd name="connsiteY4" fmla="*/ 266700 h 1343025"/>
              <a:gd name="connsiteX5" fmla="*/ 142875 w 619125"/>
              <a:gd name="connsiteY5" fmla="*/ 314325 h 1343025"/>
              <a:gd name="connsiteX6" fmla="*/ 38100 w 619125"/>
              <a:gd name="connsiteY6" fmla="*/ 457200 h 1343025"/>
              <a:gd name="connsiteX7" fmla="*/ 0 w 619125"/>
              <a:gd name="connsiteY7" fmla="*/ 571500 h 1343025"/>
              <a:gd name="connsiteX8" fmla="*/ 28575 w 619125"/>
              <a:gd name="connsiteY8" fmla="*/ 609600 h 1343025"/>
              <a:gd name="connsiteX9" fmla="*/ 57150 w 619125"/>
              <a:gd name="connsiteY9" fmla="*/ 685800 h 1343025"/>
              <a:gd name="connsiteX10" fmla="*/ 161925 w 619125"/>
              <a:gd name="connsiteY10" fmla="*/ 828675 h 1343025"/>
              <a:gd name="connsiteX11" fmla="*/ 276225 w 619125"/>
              <a:gd name="connsiteY11" fmla="*/ 904875 h 1343025"/>
              <a:gd name="connsiteX12" fmla="*/ 409575 w 619125"/>
              <a:gd name="connsiteY12" fmla="*/ 942975 h 1343025"/>
              <a:gd name="connsiteX13" fmla="*/ 361950 w 619125"/>
              <a:gd name="connsiteY13" fmla="*/ 1066800 h 1343025"/>
              <a:gd name="connsiteX14" fmla="*/ 304800 w 619125"/>
              <a:gd name="connsiteY14" fmla="*/ 1152525 h 1343025"/>
              <a:gd name="connsiteX15" fmla="*/ 390525 w 619125"/>
              <a:gd name="connsiteY15" fmla="*/ 1343025 h 1343025"/>
              <a:gd name="connsiteX0" fmla="*/ 619125 w 619125"/>
              <a:gd name="connsiteY0" fmla="*/ 0 h 1152524"/>
              <a:gd name="connsiteX1" fmla="*/ 542925 w 619125"/>
              <a:gd name="connsiteY1" fmla="*/ 66675 h 1152524"/>
              <a:gd name="connsiteX2" fmla="*/ 438150 w 619125"/>
              <a:gd name="connsiteY2" fmla="*/ 123825 h 1152524"/>
              <a:gd name="connsiteX3" fmla="*/ 314325 w 619125"/>
              <a:gd name="connsiteY3" fmla="*/ 171450 h 1152524"/>
              <a:gd name="connsiteX4" fmla="*/ 200025 w 619125"/>
              <a:gd name="connsiteY4" fmla="*/ 266700 h 1152524"/>
              <a:gd name="connsiteX5" fmla="*/ 142875 w 619125"/>
              <a:gd name="connsiteY5" fmla="*/ 314325 h 1152524"/>
              <a:gd name="connsiteX6" fmla="*/ 38100 w 619125"/>
              <a:gd name="connsiteY6" fmla="*/ 457200 h 1152524"/>
              <a:gd name="connsiteX7" fmla="*/ 0 w 619125"/>
              <a:gd name="connsiteY7" fmla="*/ 571500 h 1152524"/>
              <a:gd name="connsiteX8" fmla="*/ 28575 w 619125"/>
              <a:gd name="connsiteY8" fmla="*/ 609600 h 1152524"/>
              <a:gd name="connsiteX9" fmla="*/ 57150 w 619125"/>
              <a:gd name="connsiteY9" fmla="*/ 685800 h 1152524"/>
              <a:gd name="connsiteX10" fmla="*/ 161925 w 619125"/>
              <a:gd name="connsiteY10" fmla="*/ 828675 h 1152524"/>
              <a:gd name="connsiteX11" fmla="*/ 276225 w 619125"/>
              <a:gd name="connsiteY11" fmla="*/ 904875 h 1152524"/>
              <a:gd name="connsiteX12" fmla="*/ 409575 w 619125"/>
              <a:gd name="connsiteY12" fmla="*/ 942975 h 1152524"/>
              <a:gd name="connsiteX13" fmla="*/ 361950 w 619125"/>
              <a:gd name="connsiteY13" fmla="*/ 1066800 h 1152524"/>
              <a:gd name="connsiteX14" fmla="*/ 304800 w 619125"/>
              <a:gd name="connsiteY14" fmla="*/ 1152525 h 1152524"/>
              <a:gd name="connsiteX0" fmla="*/ 619125 w 619125"/>
              <a:gd name="connsiteY0" fmla="*/ 0 h 1066799"/>
              <a:gd name="connsiteX1" fmla="*/ 542925 w 619125"/>
              <a:gd name="connsiteY1" fmla="*/ 66675 h 1066799"/>
              <a:gd name="connsiteX2" fmla="*/ 438150 w 619125"/>
              <a:gd name="connsiteY2" fmla="*/ 123825 h 1066799"/>
              <a:gd name="connsiteX3" fmla="*/ 314325 w 619125"/>
              <a:gd name="connsiteY3" fmla="*/ 171450 h 1066799"/>
              <a:gd name="connsiteX4" fmla="*/ 200025 w 619125"/>
              <a:gd name="connsiteY4" fmla="*/ 266700 h 1066799"/>
              <a:gd name="connsiteX5" fmla="*/ 142875 w 619125"/>
              <a:gd name="connsiteY5" fmla="*/ 314325 h 1066799"/>
              <a:gd name="connsiteX6" fmla="*/ 38100 w 619125"/>
              <a:gd name="connsiteY6" fmla="*/ 457200 h 1066799"/>
              <a:gd name="connsiteX7" fmla="*/ 0 w 619125"/>
              <a:gd name="connsiteY7" fmla="*/ 571500 h 1066799"/>
              <a:gd name="connsiteX8" fmla="*/ 28575 w 619125"/>
              <a:gd name="connsiteY8" fmla="*/ 609600 h 1066799"/>
              <a:gd name="connsiteX9" fmla="*/ 57150 w 619125"/>
              <a:gd name="connsiteY9" fmla="*/ 685800 h 1066799"/>
              <a:gd name="connsiteX10" fmla="*/ 161925 w 619125"/>
              <a:gd name="connsiteY10" fmla="*/ 828675 h 1066799"/>
              <a:gd name="connsiteX11" fmla="*/ 276225 w 619125"/>
              <a:gd name="connsiteY11" fmla="*/ 904875 h 1066799"/>
              <a:gd name="connsiteX12" fmla="*/ 409575 w 619125"/>
              <a:gd name="connsiteY12" fmla="*/ 942975 h 1066799"/>
              <a:gd name="connsiteX13" fmla="*/ 361950 w 619125"/>
              <a:gd name="connsiteY13" fmla="*/ 1066800 h 1066799"/>
              <a:gd name="connsiteX0" fmla="*/ 619125 w 619125"/>
              <a:gd name="connsiteY0" fmla="*/ 0 h 942975"/>
              <a:gd name="connsiteX1" fmla="*/ 542925 w 619125"/>
              <a:gd name="connsiteY1" fmla="*/ 66675 h 942975"/>
              <a:gd name="connsiteX2" fmla="*/ 438150 w 619125"/>
              <a:gd name="connsiteY2" fmla="*/ 123825 h 942975"/>
              <a:gd name="connsiteX3" fmla="*/ 314325 w 619125"/>
              <a:gd name="connsiteY3" fmla="*/ 171450 h 942975"/>
              <a:gd name="connsiteX4" fmla="*/ 200025 w 619125"/>
              <a:gd name="connsiteY4" fmla="*/ 266700 h 942975"/>
              <a:gd name="connsiteX5" fmla="*/ 142875 w 619125"/>
              <a:gd name="connsiteY5" fmla="*/ 314325 h 942975"/>
              <a:gd name="connsiteX6" fmla="*/ 38100 w 619125"/>
              <a:gd name="connsiteY6" fmla="*/ 457200 h 942975"/>
              <a:gd name="connsiteX7" fmla="*/ 0 w 619125"/>
              <a:gd name="connsiteY7" fmla="*/ 571500 h 942975"/>
              <a:gd name="connsiteX8" fmla="*/ 28575 w 619125"/>
              <a:gd name="connsiteY8" fmla="*/ 609600 h 942975"/>
              <a:gd name="connsiteX9" fmla="*/ 57150 w 619125"/>
              <a:gd name="connsiteY9" fmla="*/ 685800 h 942975"/>
              <a:gd name="connsiteX10" fmla="*/ 161925 w 619125"/>
              <a:gd name="connsiteY10" fmla="*/ 828675 h 942975"/>
              <a:gd name="connsiteX11" fmla="*/ 276225 w 619125"/>
              <a:gd name="connsiteY11" fmla="*/ 904875 h 942975"/>
              <a:gd name="connsiteX12" fmla="*/ 409575 w 6191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9125" h="942975">
                <a:moveTo>
                  <a:pt x="619125" y="0"/>
                </a:moveTo>
                <a:lnTo>
                  <a:pt x="542925" y="66675"/>
                </a:lnTo>
                <a:lnTo>
                  <a:pt x="438150" y="123825"/>
                </a:lnTo>
                <a:lnTo>
                  <a:pt x="314325" y="171450"/>
                </a:lnTo>
                <a:lnTo>
                  <a:pt x="200025" y="266700"/>
                </a:lnTo>
                <a:lnTo>
                  <a:pt x="142875" y="314325"/>
                </a:lnTo>
                <a:lnTo>
                  <a:pt x="38100" y="457200"/>
                </a:lnTo>
                <a:lnTo>
                  <a:pt x="0" y="571500"/>
                </a:lnTo>
                <a:lnTo>
                  <a:pt x="28575" y="609600"/>
                </a:lnTo>
                <a:lnTo>
                  <a:pt x="57150" y="685800"/>
                </a:lnTo>
                <a:lnTo>
                  <a:pt x="161925" y="828675"/>
                </a:lnTo>
                <a:lnTo>
                  <a:pt x="276225" y="904875"/>
                </a:lnTo>
                <a:lnTo>
                  <a:pt x="409575" y="9429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4" name="Forma Livre: Forma 283">
            <a:extLst>
              <a:ext uri="{FF2B5EF4-FFF2-40B4-BE49-F238E27FC236}">
                <a16:creationId xmlns:a16="http://schemas.microsoft.com/office/drawing/2014/main" xmlns="" id="{00000000-0008-0000-0200-00003E000000}"/>
              </a:ext>
            </a:extLst>
          </p:cNvPr>
          <p:cNvSpPr/>
          <p:nvPr/>
        </p:nvSpPr>
        <p:spPr>
          <a:xfrm>
            <a:off x="820719" y="5847493"/>
            <a:ext cx="217928" cy="137153"/>
          </a:xfrm>
          <a:custGeom>
            <a:avLst/>
            <a:gdLst>
              <a:gd name="connsiteX0" fmla="*/ 361950 w 361950"/>
              <a:gd name="connsiteY0" fmla="*/ 257175 h 257175"/>
              <a:gd name="connsiteX1" fmla="*/ 152400 w 361950"/>
              <a:gd name="connsiteY1" fmla="*/ 238125 h 257175"/>
              <a:gd name="connsiteX2" fmla="*/ 104775 w 361950"/>
              <a:gd name="connsiteY2" fmla="*/ 219075 h 257175"/>
              <a:gd name="connsiteX3" fmla="*/ 0 w 361950"/>
              <a:gd name="connsiteY3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7175">
                <a:moveTo>
                  <a:pt x="361950" y="257175"/>
                </a:moveTo>
                <a:lnTo>
                  <a:pt x="152400" y="238125"/>
                </a:lnTo>
                <a:lnTo>
                  <a:pt x="104775" y="21907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5" name="Forma Livre: Forma 284">
            <a:extLst>
              <a:ext uri="{FF2B5EF4-FFF2-40B4-BE49-F238E27FC236}">
                <a16:creationId xmlns:a16="http://schemas.microsoft.com/office/drawing/2014/main" xmlns="" id="{00000000-0008-0000-0200-00003F000000}"/>
              </a:ext>
            </a:extLst>
          </p:cNvPr>
          <p:cNvSpPr/>
          <p:nvPr/>
        </p:nvSpPr>
        <p:spPr>
          <a:xfrm>
            <a:off x="837924" y="6076391"/>
            <a:ext cx="189254" cy="76454"/>
          </a:xfrm>
          <a:custGeom>
            <a:avLst/>
            <a:gdLst>
              <a:gd name="connsiteX0" fmla="*/ 314325 w 314325"/>
              <a:gd name="connsiteY0" fmla="*/ 0 h 142875"/>
              <a:gd name="connsiteX1" fmla="*/ 200025 w 314325"/>
              <a:gd name="connsiteY1" fmla="*/ 47625 h 142875"/>
              <a:gd name="connsiteX2" fmla="*/ 57150 w 314325"/>
              <a:gd name="connsiteY2" fmla="*/ 104775 h 142875"/>
              <a:gd name="connsiteX3" fmla="*/ 0 w 3143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" h="142875">
                <a:moveTo>
                  <a:pt x="314325" y="0"/>
                </a:moveTo>
                <a:lnTo>
                  <a:pt x="200025" y="47625"/>
                </a:lnTo>
                <a:lnTo>
                  <a:pt x="57150" y="104775"/>
                </a:lnTo>
                <a:lnTo>
                  <a:pt x="0" y="142875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0" name="Forma Livre: Forma 289">
            <a:extLst>
              <a:ext uri="{FF2B5EF4-FFF2-40B4-BE49-F238E27FC236}">
                <a16:creationId xmlns:a16="http://schemas.microsoft.com/office/drawing/2014/main" xmlns="" id="{00000000-0008-0000-0200-000044000000}"/>
              </a:ext>
            </a:extLst>
          </p:cNvPr>
          <p:cNvSpPr/>
          <p:nvPr/>
        </p:nvSpPr>
        <p:spPr>
          <a:xfrm>
            <a:off x="5529940" y="5728344"/>
            <a:ext cx="1884344" cy="736869"/>
          </a:xfrm>
          <a:custGeom>
            <a:avLst/>
            <a:gdLst>
              <a:gd name="connsiteX0" fmla="*/ 0 w 3129643"/>
              <a:gd name="connsiteY0" fmla="*/ 0 h 1333500"/>
              <a:gd name="connsiteX1" fmla="*/ 119743 w 3129643"/>
              <a:gd name="connsiteY1" fmla="*/ 0 h 1333500"/>
              <a:gd name="connsiteX2" fmla="*/ 146957 w 3129643"/>
              <a:gd name="connsiteY2" fmla="*/ 43543 h 1333500"/>
              <a:gd name="connsiteX3" fmla="*/ 195943 w 3129643"/>
              <a:gd name="connsiteY3" fmla="*/ 70757 h 1333500"/>
              <a:gd name="connsiteX4" fmla="*/ 266700 w 3129643"/>
              <a:gd name="connsiteY4" fmla="*/ 114300 h 1333500"/>
              <a:gd name="connsiteX5" fmla="*/ 310243 w 3129643"/>
              <a:gd name="connsiteY5" fmla="*/ 141515 h 1333500"/>
              <a:gd name="connsiteX6" fmla="*/ 506185 w 3129643"/>
              <a:gd name="connsiteY6" fmla="*/ 168729 h 1333500"/>
              <a:gd name="connsiteX7" fmla="*/ 527957 w 3129643"/>
              <a:gd name="connsiteY7" fmla="*/ 244929 h 1333500"/>
              <a:gd name="connsiteX8" fmla="*/ 560614 w 3129643"/>
              <a:gd name="connsiteY8" fmla="*/ 283029 h 1333500"/>
              <a:gd name="connsiteX9" fmla="*/ 740228 w 3129643"/>
              <a:gd name="connsiteY9" fmla="*/ 359229 h 1333500"/>
              <a:gd name="connsiteX10" fmla="*/ 827314 w 3129643"/>
              <a:gd name="connsiteY10" fmla="*/ 435429 h 1333500"/>
              <a:gd name="connsiteX11" fmla="*/ 968828 w 3129643"/>
              <a:gd name="connsiteY11" fmla="*/ 446315 h 1333500"/>
              <a:gd name="connsiteX12" fmla="*/ 1104900 w 3129643"/>
              <a:gd name="connsiteY12" fmla="*/ 484415 h 1333500"/>
              <a:gd name="connsiteX13" fmla="*/ 1240971 w 3129643"/>
              <a:gd name="connsiteY13" fmla="*/ 522515 h 1333500"/>
              <a:gd name="connsiteX14" fmla="*/ 1273628 w 3129643"/>
              <a:gd name="connsiteY14" fmla="*/ 582386 h 1333500"/>
              <a:gd name="connsiteX15" fmla="*/ 1295400 w 3129643"/>
              <a:gd name="connsiteY15" fmla="*/ 609600 h 1333500"/>
              <a:gd name="connsiteX16" fmla="*/ 1398814 w 3129643"/>
              <a:gd name="connsiteY16" fmla="*/ 609600 h 1333500"/>
              <a:gd name="connsiteX17" fmla="*/ 1545771 w 3129643"/>
              <a:gd name="connsiteY17" fmla="*/ 723900 h 1333500"/>
              <a:gd name="connsiteX18" fmla="*/ 1660071 w 3129643"/>
              <a:gd name="connsiteY18" fmla="*/ 751115 h 1333500"/>
              <a:gd name="connsiteX19" fmla="*/ 1834243 w 3129643"/>
              <a:gd name="connsiteY19" fmla="*/ 740229 h 1333500"/>
              <a:gd name="connsiteX20" fmla="*/ 1992085 w 3129643"/>
              <a:gd name="connsiteY20" fmla="*/ 734786 h 1333500"/>
              <a:gd name="connsiteX21" fmla="*/ 2204357 w 3129643"/>
              <a:gd name="connsiteY21" fmla="*/ 745672 h 1333500"/>
              <a:gd name="connsiteX22" fmla="*/ 2324100 w 3129643"/>
              <a:gd name="connsiteY22" fmla="*/ 745672 h 1333500"/>
              <a:gd name="connsiteX23" fmla="*/ 2422071 w 3129643"/>
              <a:gd name="connsiteY23" fmla="*/ 762000 h 1333500"/>
              <a:gd name="connsiteX24" fmla="*/ 2481943 w 3129643"/>
              <a:gd name="connsiteY24" fmla="*/ 800100 h 1333500"/>
              <a:gd name="connsiteX25" fmla="*/ 2530928 w 3129643"/>
              <a:gd name="connsiteY25" fmla="*/ 859972 h 1333500"/>
              <a:gd name="connsiteX26" fmla="*/ 2623457 w 3129643"/>
              <a:gd name="connsiteY26" fmla="*/ 996043 h 1333500"/>
              <a:gd name="connsiteX27" fmla="*/ 2960914 w 3129643"/>
              <a:gd name="connsiteY27" fmla="*/ 1132115 h 1333500"/>
              <a:gd name="connsiteX28" fmla="*/ 3020785 w 3129643"/>
              <a:gd name="connsiteY28" fmla="*/ 1175657 h 1333500"/>
              <a:gd name="connsiteX29" fmla="*/ 3058885 w 3129643"/>
              <a:gd name="connsiteY29" fmla="*/ 1273629 h 1333500"/>
              <a:gd name="connsiteX30" fmla="*/ 3129643 w 3129643"/>
              <a:gd name="connsiteY30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29643" h="1333500">
                <a:moveTo>
                  <a:pt x="0" y="0"/>
                </a:moveTo>
                <a:lnTo>
                  <a:pt x="119743" y="0"/>
                </a:lnTo>
                <a:lnTo>
                  <a:pt x="146957" y="43543"/>
                </a:lnTo>
                <a:lnTo>
                  <a:pt x="195943" y="70757"/>
                </a:lnTo>
                <a:lnTo>
                  <a:pt x="266700" y="114300"/>
                </a:lnTo>
                <a:lnTo>
                  <a:pt x="310243" y="141515"/>
                </a:lnTo>
                <a:lnTo>
                  <a:pt x="506185" y="168729"/>
                </a:lnTo>
                <a:lnTo>
                  <a:pt x="527957" y="244929"/>
                </a:lnTo>
                <a:lnTo>
                  <a:pt x="560614" y="283029"/>
                </a:lnTo>
                <a:lnTo>
                  <a:pt x="740228" y="359229"/>
                </a:lnTo>
                <a:lnTo>
                  <a:pt x="827314" y="435429"/>
                </a:lnTo>
                <a:lnTo>
                  <a:pt x="968828" y="446315"/>
                </a:lnTo>
                <a:lnTo>
                  <a:pt x="1104900" y="484415"/>
                </a:lnTo>
                <a:lnTo>
                  <a:pt x="1240971" y="522515"/>
                </a:lnTo>
                <a:lnTo>
                  <a:pt x="1273628" y="582386"/>
                </a:lnTo>
                <a:lnTo>
                  <a:pt x="1295400" y="609600"/>
                </a:lnTo>
                <a:lnTo>
                  <a:pt x="1398814" y="609600"/>
                </a:lnTo>
                <a:lnTo>
                  <a:pt x="1545771" y="723900"/>
                </a:lnTo>
                <a:lnTo>
                  <a:pt x="1660071" y="751115"/>
                </a:lnTo>
                <a:lnTo>
                  <a:pt x="1834243" y="740229"/>
                </a:lnTo>
                <a:lnTo>
                  <a:pt x="1992085" y="734786"/>
                </a:lnTo>
                <a:lnTo>
                  <a:pt x="2204357" y="745672"/>
                </a:lnTo>
                <a:lnTo>
                  <a:pt x="2324100" y="745672"/>
                </a:lnTo>
                <a:lnTo>
                  <a:pt x="2422071" y="762000"/>
                </a:lnTo>
                <a:lnTo>
                  <a:pt x="2481943" y="800100"/>
                </a:lnTo>
                <a:lnTo>
                  <a:pt x="2530928" y="859972"/>
                </a:lnTo>
                <a:lnTo>
                  <a:pt x="2623457" y="996043"/>
                </a:lnTo>
                <a:lnTo>
                  <a:pt x="2960914" y="1132115"/>
                </a:lnTo>
                <a:lnTo>
                  <a:pt x="3020785" y="1175657"/>
                </a:lnTo>
                <a:lnTo>
                  <a:pt x="3058885" y="1273629"/>
                </a:lnTo>
                <a:lnTo>
                  <a:pt x="3129643" y="133350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t-BR" sz="11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1" name="CaixaDeTexto 68">
            <a:extLst>
              <a:ext uri="{FF2B5EF4-FFF2-40B4-BE49-F238E27FC236}">
                <a16:creationId xmlns:a16="http://schemas.microsoft.com/office/drawing/2014/main" xmlns="" id="{00000000-0008-0000-0200-000045000000}"/>
              </a:ext>
            </a:extLst>
          </p:cNvPr>
          <p:cNvSpPr txBox="1"/>
          <p:nvPr/>
        </p:nvSpPr>
        <p:spPr>
          <a:xfrm>
            <a:off x="665392" y="6072091"/>
            <a:ext cx="1215238" cy="798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Belo </a:t>
            </a:r>
          </a:p>
          <a:p>
            <a:pPr algn="ctr"/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Horizonte</a:t>
            </a:r>
          </a:p>
        </p:txBody>
      </p:sp>
      <p:sp>
        <p:nvSpPr>
          <p:cNvPr id="292" name="CaixaDeTexto 69">
            <a:extLst>
              <a:ext uri="{FF2B5EF4-FFF2-40B4-BE49-F238E27FC236}">
                <a16:creationId xmlns:a16="http://schemas.microsoft.com/office/drawing/2014/main" xmlns="" id="{00000000-0008-0000-0200-000046000000}"/>
              </a:ext>
            </a:extLst>
          </p:cNvPr>
          <p:cNvSpPr txBox="1"/>
          <p:nvPr/>
        </p:nvSpPr>
        <p:spPr>
          <a:xfrm>
            <a:off x="6413894" y="5855882"/>
            <a:ext cx="710758" cy="3076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12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BR-262</a:t>
            </a:r>
          </a:p>
        </p:txBody>
      </p:sp>
      <p:sp>
        <p:nvSpPr>
          <p:cNvPr id="293" name="CaixaDeTexto 70">
            <a:extLst>
              <a:ext uri="{FF2B5EF4-FFF2-40B4-BE49-F238E27FC236}">
                <a16:creationId xmlns:a16="http://schemas.microsoft.com/office/drawing/2014/main" xmlns="" id="{00000000-0008-0000-0200-000047000000}"/>
              </a:ext>
            </a:extLst>
          </p:cNvPr>
          <p:cNvSpPr txBox="1"/>
          <p:nvPr/>
        </p:nvSpPr>
        <p:spPr>
          <a:xfrm rot="19954855">
            <a:off x="578127" y="5332036"/>
            <a:ext cx="821437" cy="5775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Anel</a:t>
            </a:r>
          </a:p>
          <a:p>
            <a:pPr marL="0" indent="0" algn="ctr"/>
            <a:r>
              <a:rPr lang="pt-BR" sz="1400" b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Rodoviário</a:t>
            </a:r>
          </a:p>
        </p:txBody>
      </p:sp>
      <p:sp>
        <p:nvSpPr>
          <p:cNvPr id="305" name="CaixaDeTexto 84">
            <a:extLst>
              <a:ext uri="{FF2B5EF4-FFF2-40B4-BE49-F238E27FC236}">
                <a16:creationId xmlns:a16="http://schemas.microsoft.com/office/drawing/2014/main" xmlns="" id="{00000000-0008-0000-0200-000055000000}"/>
              </a:ext>
            </a:extLst>
          </p:cNvPr>
          <p:cNvSpPr txBox="1"/>
          <p:nvPr/>
        </p:nvSpPr>
        <p:spPr>
          <a:xfrm rot="19645806">
            <a:off x="8123103" y="4202634"/>
            <a:ext cx="994937" cy="4311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L2</a:t>
            </a:r>
          </a:p>
        </p:txBody>
      </p:sp>
      <p:sp>
        <p:nvSpPr>
          <p:cNvPr id="306" name="CaixaDeTexto 85">
            <a:extLst>
              <a:ext uri="{FF2B5EF4-FFF2-40B4-BE49-F238E27FC236}">
                <a16:creationId xmlns:a16="http://schemas.microsoft.com/office/drawing/2014/main" xmlns="" id="{00000000-0008-0000-0200-000056000000}"/>
              </a:ext>
            </a:extLst>
          </p:cNvPr>
          <p:cNvSpPr txBox="1"/>
          <p:nvPr/>
        </p:nvSpPr>
        <p:spPr>
          <a:xfrm rot="20085311">
            <a:off x="6285277" y="4847198"/>
            <a:ext cx="461984" cy="4128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308" name="CaixaDeTexto 87">
            <a:extLst>
              <a:ext uri="{FF2B5EF4-FFF2-40B4-BE49-F238E27FC236}">
                <a16:creationId xmlns:a16="http://schemas.microsoft.com/office/drawing/2014/main" xmlns="" id="{00000000-0008-0000-0200-000058000000}"/>
              </a:ext>
            </a:extLst>
          </p:cNvPr>
          <p:cNvSpPr txBox="1"/>
          <p:nvPr/>
        </p:nvSpPr>
        <p:spPr>
          <a:xfrm>
            <a:off x="5709588" y="5405084"/>
            <a:ext cx="1033510" cy="3747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L4 e L5</a:t>
            </a:r>
          </a:p>
        </p:txBody>
      </p:sp>
      <p:sp>
        <p:nvSpPr>
          <p:cNvPr id="310" name="CaixaDeTexto 89">
            <a:extLst>
              <a:ext uri="{FF2B5EF4-FFF2-40B4-BE49-F238E27FC236}">
                <a16:creationId xmlns:a16="http://schemas.microsoft.com/office/drawing/2014/main" xmlns="" id="{00000000-0008-0000-0200-00005A000000}"/>
              </a:ext>
            </a:extLst>
          </p:cNvPr>
          <p:cNvSpPr txBox="1"/>
          <p:nvPr/>
        </p:nvSpPr>
        <p:spPr>
          <a:xfrm>
            <a:off x="4555963" y="5753609"/>
            <a:ext cx="1215238" cy="3938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L6</a:t>
            </a:r>
          </a:p>
        </p:txBody>
      </p:sp>
      <p:sp>
        <p:nvSpPr>
          <p:cNvPr id="311" name="CaixaDeTexto 90">
            <a:extLst>
              <a:ext uri="{FF2B5EF4-FFF2-40B4-BE49-F238E27FC236}">
                <a16:creationId xmlns:a16="http://schemas.microsoft.com/office/drawing/2014/main" xmlns="" id="{00000000-0008-0000-0200-00005B000000}"/>
              </a:ext>
            </a:extLst>
          </p:cNvPr>
          <p:cNvSpPr txBox="1"/>
          <p:nvPr/>
        </p:nvSpPr>
        <p:spPr>
          <a:xfrm>
            <a:off x="3195193" y="5310580"/>
            <a:ext cx="250252" cy="3076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L7</a:t>
            </a:r>
          </a:p>
        </p:txBody>
      </p:sp>
      <p:sp>
        <p:nvSpPr>
          <p:cNvPr id="312" name="CaixaDeTexto 93">
            <a:extLst>
              <a:ext uri="{FF2B5EF4-FFF2-40B4-BE49-F238E27FC236}">
                <a16:creationId xmlns:a16="http://schemas.microsoft.com/office/drawing/2014/main" xmlns="" id="{00000000-0008-0000-0200-00005E000000}"/>
              </a:ext>
            </a:extLst>
          </p:cNvPr>
          <p:cNvSpPr txBox="1"/>
          <p:nvPr/>
        </p:nvSpPr>
        <p:spPr>
          <a:xfrm rot="21181393">
            <a:off x="3866053" y="4659904"/>
            <a:ext cx="2186745" cy="6098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Variante</a:t>
            </a:r>
            <a:r>
              <a:rPr lang="pt-BR" sz="1800" b="1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Santa Bárbara</a:t>
            </a:r>
          </a:p>
          <a:p>
            <a:pPr marL="0" indent="0" algn="ctr"/>
            <a:r>
              <a:rPr lang="pt-BR" sz="1800" b="1" dirty="0">
                <a:solidFill>
                  <a:schemeClr val="bg1">
                    <a:lumMod val="75000"/>
                  </a:schemeClr>
                </a:solidFill>
              </a:rPr>
              <a:t>L9 E L10</a:t>
            </a:r>
            <a:endParaRPr lang="pt-BR" sz="18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CaixaDeTexto 94">
            <a:extLst>
              <a:ext uri="{FF2B5EF4-FFF2-40B4-BE49-F238E27FC236}">
                <a16:creationId xmlns:a16="http://schemas.microsoft.com/office/drawing/2014/main" xmlns="" id="{00000000-0008-0000-0200-00005F000000}"/>
              </a:ext>
            </a:extLst>
          </p:cNvPr>
          <p:cNvSpPr txBox="1"/>
          <p:nvPr/>
        </p:nvSpPr>
        <p:spPr>
          <a:xfrm>
            <a:off x="2047531" y="4972910"/>
            <a:ext cx="708898" cy="37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L8A</a:t>
            </a:r>
          </a:p>
        </p:txBody>
      </p:sp>
      <p:sp>
        <p:nvSpPr>
          <p:cNvPr id="314" name="CaixaDeTexto 95">
            <a:extLst>
              <a:ext uri="{FF2B5EF4-FFF2-40B4-BE49-F238E27FC236}">
                <a16:creationId xmlns:a16="http://schemas.microsoft.com/office/drawing/2014/main" xmlns="" id="{00000000-0008-0000-0200-000060000000}"/>
              </a:ext>
            </a:extLst>
          </p:cNvPr>
          <p:cNvSpPr txBox="1"/>
          <p:nvPr/>
        </p:nvSpPr>
        <p:spPr>
          <a:xfrm>
            <a:off x="1462775" y="5700178"/>
            <a:ext cx="608472" cy="4618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L8B</a:t>
            </a:r>
          </a:p>
        </p:txBody>
      </p:sp>
      <p:sp>
        <p:nvSpPr>
          <p:cNvPr id="327" name="CaixaDeTexto 83">
            <a:extLst>
              <a:ext uri="{FF2B5EF4-FFF2-40B4-BE49-F238E27FC236}">
                <a16:creationId xmlns:a16="http://schemas.microsoft.com/office/drawing/2014/main" xmlns="" id="{00000000-0008-0000-0200-000054000000}"/>
              </a:ext>
            </a:extLst>
          </p:cNvPr>
          <p:cNvSpPr txBox="1"/>
          <p:nvPr/>
        </p:nvSpPr>
        <p:spPr>
          <a:xfrm rot="19013090">
            <a:off x="9636421" y="1975652"/>
            <a:ext cx="1144309" cy="5749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>
                    <a:lumMod val="75000"/>
                  </a:schemeClr>
                </a:solidFill>
              </a:rPr>
              <a:t>L1</a:t>
            </a:r>
          </a:p>
        </p:txBody>
      </p:sp>
      <p:cxnSp>
        <p:nvCxnSpPr>
          <p:cNvPr id="338" name="Conector reto 337">
            <a:extLst>
              <a:ext uri="{FF2B5EF4-FFF2-40B4-BE49-F238E27FC236}">
                <a16:creationId xmlns:a16="http://schemas.microsoft.com/office/drawing/2014/main" xmlns="" id="{11468B78-EADE-3720-4BBF-AA4D8CB8C814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9022388" y="3350489"/>
            <a:ext cx="135115" cy="118397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0" name="Conector reto 329">
            <a:extLst>
              <a:ext uri="{FF2B5EF4-FFF2-40B4-BE49-F238E27FC236}">
                <a16:creationId xmlns:a16="http://schemas.microsoft.com/office/drawing/2014/main" xmlns="" id="{19D5FEF8-DD13-510F-AC93-012024E4AA8A}"/>
              </a:ext>
            </a:extLst>
          </p:cNvPr>
          <p:cNvCxnSpPr>
            <a:cxnSpLocks/>
          </p:cNvCxnSpPr>
          <p:nvPr/>
        </p:nvCxnSpPr>
        <p:spPr>
          <a:xfrm flipH="1">
            <a:off x="9149715" y="1460972"/>
            <a:ext cx="2131592" cy="2016847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Forma Livre: Forma 334">
            <a:extLst>
              <a:ext uri="{FF2B5EF4-FFF2-40B4-BE49-F238E27FC236}">
                <a16:creationId xmlns:a16="http://schemas.microsoft.com/office/drawing/2014/main" xmlns="" id="{6FD0DE09-C1CA-08BE-0015-23706B946AE5}"/>
              </a:ext>
            </a:extLst>
          </p:cNvPr>
          <p:cNvSpPr/>
          <p:nvPr/>
        </p:nvSpPr>
        <p:spPr>
          <a:xfrm>
            <a:off x="7209502" y="3468886"/>
            <a:ext cx="1948001" cy="1232433"/>
          </a:xfrm>
          <a:custGeom>
            <a:avLst/>
            <a:gdLst>
              <a:gd name="connsiteX0" fmla="*/ 1943100 w 1943100"/>
              <a:gd name="connsiteY0" fmla="*/ 0 h 1231900"/>
              <a:gd name="connsiteX1" fmla="*/ 1022350 w 1943100"/>
              <a:gd name="connsiteY1" fmla="*/ 793750 h 1231900"/>
              <a:gd name="connsiteX2" fmla="*/ 946150 w 1943100"/>
              <a:gd name="connsiteY2" fmla="*/ 958850 h 1231900"/>
              <a:gd name="connsiteX3" fmla="*/ 584200 w 1943100"/>
              <a:gd name="connsiteY3" fmla="*/ 889000 h 1231900"/>
              <a:gd name="connsiteX4" fmla="*/ 0 w 1943100"/>
              <a:gd name="connsiteY4" fmla="*/ 1225550 h 1231900"/>
              <a:gd name="connsiteX5" fmla="*/ 0 w 1943100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231900">
                <a:moveTo>
                  <a:pt x="1943100" y="0"/>
                </a:moveTo>
                <a:lnTo>
                  <a:pt x="1022350" y="793750"/>
                </a:lnTo>
                <a:lnTo>
                  <a:pt x="946150" y="958850"/>
                </a:lnTo>
                <a:lnTo>
                  <a:pt x="584200" y="889000"/>
                </a:lnTo>
                <a:lnTo>
                  <a:pt x="0" y="1225550"/>
                </a:lnTo>
                <a:lnTo>
                  <a:pt x="0" y="123190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CaixaDeTexto 46">
            <a:extLst>
              <a:ext uri="{FF2B5EF4-FFF2-40B4-BE49-F238E27FC236}">
                <a16:creationId xmlns:a16="http://schemas.microsoft.com/office/drawing/2014/main" xmlns="" id="{00000000-0008-0000-0200-00002F000000}"/>
              </a:ext>
            </a:extLst>
          </p:cNvPr>
          <p:cNvSpPr txBox="1"/>
          <p:nvPr/>
        </p:nvSpPr>
        <p:spPr>
          <a:xfrm>
            <a:off x="8182917" y="3774969"/>
            <a:ext cx="418724" cy="4643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0" name="Forma Livre: Forma 339">
            <a:extLst>
              <a:ext uri="{FF2B5EF4-FFF2-40B4-BE49-F238E27FC236}">
                <a16:creationId xmlns:a16="http://schemas.microsoft.com/office/drawing/2014/main" xmlns="" id="{D1F32E23-B77E-908C-9CB0-536F6CFC3046}"/>
              </a:ext>
            </a:extLst>
          </p:cNvPr>
          <p:cNvSpPr/>
          <p:nvPr/>
        </p:nvSpPr>
        <p:spPr>
          <a:xfrm>
            <a:off x="5905743" y="4692397"/>
            <a:ext cx="1303759" cy="593126"/>
          </a:xfrm>
          <a:custGeom>
            <a:avLst/>
            <a:gdLst>
              <a:gd name="connsiteX0" fmla="*/ 1225550 w 1225550"/>
              <a:gd name="connsiteY0" fmla="*/ 0 h 603250"/>
              <a:gd name="connsiteX1" fmla="*/ 1003300 w 1225550"/>
              <a:gd name="connsiteY1" fmla="*/ 107950 h 603250"/>
              <a:gd name="connsiteX2" fmla="*/ 812800 w 1225550"/>
              <a:gd name="connsiteY2" fmla="*/ 31750 h 603250"/>
              <a:gd name="connsiteX3" fmla="*/ 304800 w 1225550"/>
              <a:gd name="connsiteY3" fmla="*/ 196850 h 603250"/>
              <a:gd name="connsiteX4" fmla="*/ 0 w 1225550"/>
              <a:gd name="connsiteY4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50" h="603250">
                <a:moveTo>
                  <a:pt x="1225550" y="0"/>
                </a:moveTo>
                <a:lnTo>
                  <a:pt x="1003300" y="107950"/>
                </a:lnTo>
                <a:lnTo>
                  <a:pt x="812800" y="31750"/>
                </a:lnTo>
                <a:lnTo>
                  <a:pt x="304800" y="196850"/>
                </a:lnTo>
                <a:lnTo>
                  <a:pt x="0" y="603250"/>
                </a:lnTo>
              </a:path>
            </a:pathLst>
          </a:custGeom>
          <a:noFill/>
          <a:ln w="152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43" name="Conector reto 342">
            <a:extLst>
              <a:ext uri="{FF2B5EF4-FFF2-40B4-BE49-F238E27FC236}">
                <a16:creationId xmlns:a16="http://schemas.microsoft.com/office/drawing/2014/main" xmlns="" id="{461196A5-31F5-5209-88BF-C4600C385617}"/>
              </a:ext>
            </a:extLst>
          </p:cNvPr>
          <p:cNvCxnSpPr>
            <a:cxnSpLocks/>
          </p:cNvCxnSpPr>
          <p:nvPr/>
        </p:nvCxnSpPr>
        <p:spPr>
          <a:xfrm flipH="1">
            <a:off x="5629705" y="5371525"/>
            <a:ext cx="205929" cy="18026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CaixaDeTexto 64">
            <a:extLst>
              <a:ext uri="{FF2B5EF4-FFF2-40B4-BE49-F238E27FC236}">
                <a16:creationId xmlns:a16="http://schemas.microsoft.com/office/drawing/2014/main" xmlns="" id="{00000000-0008-0000-0200-000041000000}"/>
              </a:ext>
            </a:extLst>
          </p:cNvPr>
          <p:cNvSpPr txBox="1"/>
          <p:nvPr/>
        </p:nvSpPr>
        <p:spPr>
          <a:xfrm>
            <a:off x="5661667" y="4982311"/>
            <a:ext cx="417418" cy="4625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/>
              <a:t>●</a:t>
            </a:r>
            <a:endParaRPr lang="pt-BR" sz="1600" dirty="0"/>
          </a:p>
        </p:txBody>
      </p:sp>
      <p:cxnSp>
        <p:nvCxnSpPr>
          <p:cNvPr id="346" name="Conector reto 345">
            <a:extLst>
              <a:ext uri="{FF2B5EF4-FFF2-40B4-BE49-F238E27FC236}">
                <a16:creationId xmlns:a16="http://schemas.microsoft.com/office/drawing/2014/main" xmlns="" id="{73A09E26-9529-1FD8-3109-7C8982174543}"/>
              </a:ext>
            </a:extLst>
          </p:cNvPr>
          <p:cNvCxnSpPr>
            <a:cxnSpLocks/>
          </p:cNvCxnSpPr>
          <p:nvPr/>
        </p:nvCxnSpPr>
        <p:spPr>
          <a:xfrm flipH="1">
            <a:off x="5340982" y="5534121"/>
            <a:ext cx="298496" cy="164995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Forma Livre: Forma 350">
            <a:extLst>
              <a:ext uri="{FF2B5EF4-FFF2-40B4-BE49-F238E27FC236}">
                <a16:creationId xmlns:a16="http://schemas.microsoft.com/office/drawing/2014/main" xmlns="" id="{618A17CD-621C-F8DF-3A00-43A00D051385}"/>
              </a:ext>
            </a:extLst>
          </p:cNvPr>
          <p:cNvSpPr/>
          <p:nvPr/>
        </p:nvSpPr>
        <p:spPr>
          <a:xfrm>
            <a:off x="4274928" y="5224128"/>
            <a:ext cx="1515821" cy="285742"/>
          </a:xfrm>
          <a:custGeom>
            <a:avLst/>
            <a:gdLst>
              <a:gd name="connsiteX0" fmla="*/ 0 w 1625600"/>
              <a:gd name="connsiteY0" fmla="*/ 330200 h 330200"/>
              <a:gd name="connsiteX1" fmla="*/ 393700 w 1625600"/>
              <a:gd name="connsiteY1" fmla="*/ 146050 h 330200"/>
              <a:gd name="connsiteX2" fmla="*/ 1206500 w 1625600"/>
              <a:gd name="connsiteY2" fmla="*/ 0 h 330200"/>
              <a:gd name="connsiteX3" fmla="*/ 1625600 w 1625600"/>
              <a:gd name="connsiteY3" fmla="*/ 38100 h 330200"/>
              <a:gd name="connsiteX4" fmla="*/ 1625600 w 1625600"/>
              <a:gd name="connsiteY4" fmla="*/ 381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30200">
                <a:moveTo>
                  <a:pt x="0" y="330200"/>
                </a:moveTo>
                <a:lnTo>
                  <a:pt x="393700" y="146050"/>
                </a:lnTo>
                <a:lnTo>
                  <a:pt x="1206500" y="0"/>
                </a:lnTo>
                <a:lnTo>
                  <a:pt x="1625600" y="38100"/>
                </a:lnTo>
                <a:lnTo>
                  <a:pt x="1625600" y="38100"/>
                </a:ln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1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2" name="Forma Livre: Forma 351">
            <a:extLst>
              <a:ext uri="{FF2B5EF4-FFF2-40B4-BE49-F238E27FC236}">
                <a16:creationId xmlns:a16="http://schemas.microsoft.com/office/drawing/2014/main" xmlns="" id="{AEF28C9F-4293-FF69-160F-D080CF641D42}"/>
              </a:ext>
            </a:extLst>
          </p:cNvPr>
          <p:cNvSpPr/>
          <p:nvPr/>
        </p:nvSpPr>
        <p:spPr>
          <a:xfrm>
            <a:off x="4246156" y="5627128"/>
            <a:ext cx="1022350" cy="139700"/>
          </a:xfrm>
          <a:custGeom>
            <a:avLst/>
            <a:gdLst>
              <a:gd name="connsiteX0" fmla="*/ 1022350 w 1022350"/>
              <a:gd name="connsiteY0" fmla="*/ 95250 h 139700"/>
              <a:gd name="connsiteX1" fmla="*/ 501650 w 1022350"/>
              <a:gd name="connsiteY1" fmla="*/ 139700 h 139700"/>
              <a:gd name="connsiteX2" fmla="*/ 0 w 10223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139700">
                <a:moveTo>
                  <a:pt x="1022350" y="95250"/>
                </a:moveTo>
                <a:lnTo>
                  <a:pt x="501650" y="139700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3" name="Forma Livre: Forma 352">
            <a:extLst>
              <a:ext uri="{FF2B5EF4-FFF2-40B4-BE49-F238E27FC236}">
                <a16:creationId xmlns:a16="http://schemas.microsoft.com/office/drawing/2014/main" xmlns="" id="{805E1E97-EB37-A0CB-8E83-204B32BDBED5}"/>
              </a:ext>
            </a:extLst>
          </p:cNvPr>
          <p:cNvSpPr/>
          <p:nvPr/>
        </p:nvSpPr>
        <p:spPr>
          <a:xfrm>
            <a:off x="2673350" y="5143500"/>
            <a:ext cx="1498600" cy="462586"/>
          </a:xfrm>
          <a:custGeom>
            <a:avLst/>
            <a:gdLst>
              <a:gd name="connsiteX0" fmla="*/ 1498600 w 1498600"/>
              <a:gd name="connsiteY0" fmla="*/ 457200 h 457200"/>
              <a:gd name="connsiteX1" fmla="*/ 812800 w 1498600"/>
              <a:gd name="connsiteY1" fmla="*/ 50800 h 457200"/>
              <a:gd name="connsiteX2" fmla="*/ 774700 w 1498600"/>
              <a:gd name="connsiteY2" fmla="*/ 171450 h 457200"/>
              <a:gd name="connsiteX3" fmla="*/ 450850 w 1498600"/>
              <a:gd name="connsiteY3" fmla="*/ 0 h 457200"/>
              <a:gd name="connsiteX4" fmla="*/ 0 w 1498600"/>
              <a:gd name="connsiteY4" fmla="*/ 3111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8600" h="457200">
                <a:moveTo>
                  <a:pt x="1498600" y="457200"/>
                </a:moveTo>
                <a:lnTo>
                  <a:pt x="812800" y="50800"/>
                </a:lnTo>
                <a:lnTo>
                  <a:pt x="774700" y="171450"/>
                </a:lnTo>
                <a:lnTo>
                  <a:pt x="450850" y="0"/>
                </a:lnTo>
                <a:lnTo>
                  <a:pt x="0" y="3111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7" name="CaixaDeTexto 98">
            <a:extLst>
              <a:ext uri="{FF2B5EF4-FFF2-40B4-BE49-F238E27FC236}">
                <a16:creationId xmlns:a16="http://schemas.microsoft.com/office/drawing/2014/main" xmlns="" id="{00000000-0008-0000-0200-000063000000}"/>
              </a:ext>
            </a:extLst>
          </p:cNvPr>
          <p:cNvSpPr txBox="1"/>
          <p:nvPr/>
        </p:nvSpPr>
        <p:spPr>
          <a:xfrm>
            <a:off x="5077453" y="5380616"/>
            <a:ext cx="344011" cy="4752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0" name="Conector reto 359">
            <a:extLst>
              <a:ext uri="{FF2B5EF4-FFF2-40B4-BE49-F238E27FC236}">
                <a16:creationId xmlns:a16="http://schemas.microsoft.com/office/drawing/2014/main" xmlns="" id="{CC0B406C-3F73-FF2D-A2EA-8833D57AE040}"/>
              </a:ext>
            </a:extLst>
          </p:cNvPr>
          <p:cNvCxnSpPr>
            <a:cxnSpLocks/>
            <a:stCxn id="353" idx="4"/>
          </p:cNvCxnSpPr>
          <p:nvPr/>
        </p:nvCxnSpPr>
        <p:spPr>
          <a:xfrm flipH="1">
            <a:off x="2665399" y="5458315"/>
            <a:ext cx="7951" cy="45775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5" name="CaixaDeTexto 52">
            <a:extLst>
              <a:ext uri="{FF2B5EF4-FFF2-40B4-BE49-F238E27FC236}">
                <a16:creationId xmlns:a16="http://schemas.microsoft.com/office/drawing/2014/main" xmlns="" id="{00000000-0008-0000-0200-000035000000}"/>
              </a:ext>
            </a:extLst>
          </p:cNvPr>
          <p:cNvSpPr txBox="1"/>
          <p:nvPr/>
        </p:nvSpPr>
        <p:spPr>
          <a:xfrm>
            <a:off x="2446474" y="5627128"/>
            <a:ext cx="263138" cy="3408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chemeClr val="bg1">
                    <a:lumMod val="75000"/>
                  </a:schemeClr>
                </a:solidFill>
              </a:rPr>
              <a:t>●</a:t>
            </a:r>
          </a:p>
        </p:txBody>
      </p:sp>
      <p:sp>
        <p:nvSpPr>
          <p:cNvPr id="363" name="Forma Livre: Forma 362">
            <a:extLst>
              <a:ext uri="{FF2B5EF4-FFF2-40B4-BE49-F238E27FC236}">
                <a16:creationId xmlns:a16="http://schemas.microsoft.com/office/drawing/2014/main" xmlns="" id="{44D32921-C207-74B8-D621-38830A4621E3}"/>
              </a:ext>
            </a:extLst>
          </p:cNvPr>
          <p:cNvSpPr/>
          <p:nvPr/>
        </p:nvSpPr>
        <p:spPr>
          <a:xfrm>
            <a:off x="2061498" y="5410200"/>
            <a:ext cx="648114" cy="178538"/>
          </a:xfrm>
          <a:custGeom>
            <a:avLst/>
            <a:gdLst>
              <a:gd name="connsiteX0" fmla="*/ 552450 w 552450"/>
              <a:gd name="connsiteY0" fmla="*/ 12700 h 107950"/>
              <a:gd name="connsiteX1" fmla="*/ 273050 w 552450"/>
              <a:gd name="connsiteY1" fmla="*/ 0 h 107950"/>
              <a:gd name="connsiteX2" fmla="*/ 0 w 55245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07950">
                <a:moveTo>
                  <a:pt x="552450" y="12700"/>
                </a:moveTo>
                <a:lnTo>
                  <a:pt x="273050" y="0"/>
                </a:lnTo>
                <a:lnTo>
                  <a:pt x="0" y="107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6" name="Conector reto 365">
            <a:extLst>
              <a:ext uri="{FF2B5EF4-FFF2-40B4-BE49-F238E27FC236}">
                <a16:creationId xmlns:a16="http://schemas.microsoft.com/office/drawing/2014/main" xmlns="" id="{AC9F4BA9-C777-308C-1F43-A856F03DEB43}"/>
              </a:ext>
            </a:extLst>
          </p:cNvPr>
          <p:cNvCxnSpPr>
            <a:cxnSpLocks/>
            <a:endCxn id="364" idx="1"/>
          </p:cNvCxnSpPr>
          <p:nvPr/>
        </p:nvCxnSpPr>
        <p:spPr>
          <a:xfrm flipH="1">
            <a:off x="1727041" y="5374366"/>
            <a:ext cx="25726" cy="308325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4" name="Forma Livre: Forma 363">
            <a:extLst>
              <a:ext uri="{FF2B5EF4-FFF2-40B4-BE49-F238E27FC236}">
                <a16:creationId xmlns:a16="http://schemas.microsoft.com/office/drawing/2014/main" xmlns="" id="{D556ABED-F3DE-A5AB-D6C8-FE7531469E6D}"/>
              </a:ext>
            </a:extLst>
          </p:cNvPr>
          <p:cNvSpPr/>
          <p:nvPr/>
        </p:nvSpPr>
        <p:spPr>
          <a:xfrm>
            <a:off x="1403349" y="5588738"/>
            <a:ext cx="670925" cy="158012"/>
          </a:xfrm>
          <a:custGeom>
            <a:avLst/>
            <a:gdLst>
              <a:gd name="connsiteX0" fmla="*/ 723900 w 723900"/>
              <a:gd name="connsiteY0" fmla="*/ 0 h 234950"/>
              <a:gd name="connsiteX1" fmla="*/ 349250 w 723900"/>
              <a:gd name="connsiteY1" fmla="*/ 139700 h 234950"/>
              <a:gd name="connsiteX2" fmla="*/ 0 w 723900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34950">
                <a:moveTo>
                  <a:pt x="723900" y="0"/>
                </a:moveTo>
                <a:lnTo>
                  <a:pt x="349250" y="139700"/>
                </a:lnTo>
                <a:lnTo>
                  <a:pt x="0" y="234950"/>
                </a:lnTo>
              </a:path>
            </a:pathLst>
          </a:custGeom>
          <a:noFill/>
          <a:ln w="152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4" name="CaixaDeTexto 51">
            <a:extLst>
              <a:ext uri="{FF2B5EF4-FFF2-40B4-BE49-F238E27FC236}">
                <a16:creationId xmlns:a16="http://schemas.microsoft.com/office/drawing/2014/main" xmlns="" id="{00000000-0008-0000-0200-000034000000}"/>
              </a:ext>
            </a:extLst>
          </p:cNvPr>
          <p:cNvSpPr txBox="1"/>
          <p:nvPr/>
        </p:nvSpPr>
        <p:spPr>
          <a:xfrm>
            <a:off x="1530838" y="5022078"/>
            <a:ext cx="386075" cy="4877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8" name="CaixaDeTexto 45">
            <a:extLst>
              <a:ext uri="{FF2B5EF4-FFF2-40B4-BE49-F238E27FC236}">
                <a16:creationId xmlns:a16="http://schemas.microsoft.com/office/drawing/2014/main" xmlns="" id="{00000000-0008-0000-0200-00002E000000}"/>
              </a:ext>
            </a:extLst>
          </p:cNvPr>
          <p:cNvSpPr txBox="1"/>
          <p:nvPr/>
        </p:nvSpPr>
        <p:spPr>
          <a:xfrm>
            <a:off x="11080890" y="1101773"/>
            <a:ext cx="400834" cy="4793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</a:rPr>
              <a:t>●</a:t>
            </a: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3BCE170-D170-E701-A35A-E7293D958D3D}"/>
              </a:ext>
            </a:extLst>
          </p:cNvPr>
          <p:cNvSpPr txBox="1"/>
          <p:nvPr/>
        </p:nvSpPr>
        <p:spPr>
          <a:xfrm>
            <a:off x="1203958" y="1198946"/>
            <a:ext cx="5206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3.1 do km 288,7 ao 317,0. Contrato 412/2016 assinado em 08/2016 com o Consórcio ECB-Mota-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Engesur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, tendo em vista a rescisão de contrato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6A9A39-8CEE-D66A-64F6-EBAFBA93F538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28,3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B0A53B8-E794-6E5E-1523-60710A935567}"/>
              </a:ext>
            </a:extLst>
          </p:cNvPr>
          <p:cNvSpPr txBox="1"/>
          <p:nvPr/>
        </p:nvSpPr>
        <p:spPr>
          <a:xfrm>
            <a:off x="6665376" y="1376078"/>
            <a:ext cx="2039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4">
                    <a:lumMod val="50000"/>
                  </a:schemeClr>
                </a:solidFill>
                <a:latin typeface="Helvetica Neue"/>
              </a:rPr>
              <a:t>Obras em fase de conclusão (26 km já duplicados)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0978DFA-79D2-3365-3BF9-8A7EE0BB408F}"/>
              </a:ext>
            </a:extLst>
          </p:cNvPr>
          <p:cNvSpPr txBox="1"/>
          <p:nvPr/>
        </p:nvSpPr>
        <p:spPr>
          <a:xfrm>
            <a:off x="1166506" y="2317048"/>
            <a:ext cx="5305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3.2 no km 290,0 – </a:t>
            </a:r>
            <a:r>
              <a:rPr lang="pt-BR" sz="1600" b="1" u="sng" dirty="0">
                <a:solidFill>
                  <a:srgbClr val="333333"/>
                </a:solidFill>
                <a:latin typeface="Helvetica Neue"/>
              </a:rPr>
              <a:t>Túneis Rio Piracicaba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Contrato 815/2013 assinado em 10/2013 com a Consórcio J Dantas/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Sotepa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A7BB975-DE05-B502-3DF3-3C87C206969B}"/>
              </a:ext>
            </a:extLst>
          </p:cNvPr>
          <p:cNvSpPr txBox="1"/>
          <p:nvPr/>
        </p:nvSpPr>
        <p:spPr>
          <a:xfrm>
            <a:off x="6702796" y="2540264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Obras concluídas em 04/2015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59AEEF3-FBD9-2C33-F3B4-4AF409A88103}"/>
              </a:ext>
            </a:extLst>
          </p:cNvPr>
          <p:cNvSpPr txBox="1"/>
          <p:nvPr/>
        </p:nvSpPr>
        <p:spPr>
          <a:xfrm>
            <a:off x="1154054" y="3313324"/>
            <a:ext cx="539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3.3 no km 289,0 – </a:t>
            </a:r>
            <a:r>
              <a:rPr lang="pt-BR" sz="1600" b="1" u="sng" dirty="0">
                <a:solidFill>
                  <a:srgbClr val="333333"/>
                </a:solidFill>
                <a:latin typeface="Helvetica Neue"/>
              </a:rPr>
              <a:t>Túneis Antônio Dias e Prainha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Contrato 816/2013 assinado em 10/2013 com o Consórcio Toniolo Busnello / GP Consultoria.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95EB26-C4AB-3B55-67B8-244400A1464F}"/>
              </a:ext>
            </a:extLst>
          </p:cNvPr>
          <p:cNvSpPr txBox="1"/>
          <p:nvPr/>
        </p:nvSpPr>
        <p:spPr>
          <a:xfrm>
            <a:off x="6718986" y="3469555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Obras concluídas em 09/2015</a:t>
            </a:r>
          </a:p>
        </p:txBody>
      </p:sp>
    </p:spTree>
    <p:extLst>
      <p:ext uri="{BB962C8B-B14F-4D97-AF65-F5344CB8AC3E}">
        <p14:creationId xmlns:p14="http://schemas.microsoft.com/office/powerpoint/2010/main" val="377310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3.1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6A9A39-8CEE-D66A-64F6-EBAFBA93F538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28,3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59AEEF3-FBD9-2C33-F3B4-4AF409A88103}"/>
              </a:ext>
            </a:extLst>
          </p:cNvPr>
          <p:cNvSpPr txBox="1"/>
          <p:nvPr/>
        </p:nvSpPr>
        <p:spPr>
          <a:xfrm>
            <a:off x="665392" y="1439280"/>
            <a:ext cx="53940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3.1 do km 288,7 ao 317,0. Contrato 412/2016 assinado em 08/2016 com o Consórcio ECB-Mota-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Engesur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 tendo em vista a rescisão de contrato com o Consórcio 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Isolux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/Corsan.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95EB26-C4AB-3B55-67B8-244400A1464F}"/>
              </a:ext>
            </a:extLst>
          </p:cNvPr>
          <p:cNvSpPr txBox="1"/>
          <p:nvPr/>
        </p:nvSpPr>
        <p:spPr>
          <a:xfrm>
            <a:off x="6377483" y="1437464"/>
            <a:ext cx="2039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4">
                    <a:lumMod val="50000"/>
                  </a:schemeClr>
                </a:solidFill>
                <a:latin typeface="Helvetica Neue"/>
              </a:rPr>
              <a:t>Obras em fase de conclusão (26 km já duplicados)</a:t>
            </a:r>
          </a:p>
        </p:txBody>
      </p:sp>
      <p:pic>
        <p:nvPicPr>
          <p:cNvPr id="17" name="Imagem 16" descr="Caminho de terra com montanha ao fundo&#10;&#10;Descrição gerada automaticamente">
            <a:extLst>
              <a:ext uri="{FF2B5EF4-FFF2-40B4-BE49-F238E27FC236}">
                <a16:creationId xmlns:a16="http://schemas.microsoft.com/office/drawing/2014/main" xmlns="" id="{E9F90972-BFA6-456A-16D2-816F603AF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1" y="2824619"/>
            <a:ext cx="4986728" cy="3740046"/>
          </a:xfrm>
          <a:prstGeom prst="rect">
            <a:avLst/>
          </a:prstGeom>
        </p:spPr>
      </p:pic>
      <p:pic>
        <p:nvPicPr>
          <p:cNvPr id="19" name="Imagem 18" descr="Caminho de terra com montanha ao fundo&#10;&#10;Descrição gerada automaticamente">
            <a:extLst>
              <a:ext uri="{FF2B5EF4-FFF2-40B4-BE49-F238E27FC236}">
                <a16:creationId xmlns:a16="http://schemas.microsoft.com/office/drawing/2014/main" xmlns="" id="{0E27B1E6-91C4-A9E9-81E3-DA755AA79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51" y="2824619"/>
            <a:ext cx="4986727" cy="37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3.2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6A9A39-8CEE-D66A-64F6-EBAFBA93F538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59AEEF3-FBD9-2C33-F3B4-4AF409A88103}"/>
              </a:ext>
            </a:extLst>
          </p:cNvPr>
          <p:cNvSpPr txBox="1"/>
          <p:nvPr/>
        </p:nvSpPr>
        <p:spPr>
          <a:xfrm>
            <a:off x="665392" y="1439280"/>
            <a:ext cx="539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3.2 no km 290,0 – </a:t>
            </a:r>
            <a:r>
              <a:rPr lang="pt-BR" sz="1600" b="1" u="sng" dirty="0">
                <a:solidFill>
                  <a:srgbClr val="333333"/>
                </a:solidFill>
                <a:latin typeface="Helvetica Neue"/>
              </a:rPr>
              <a:t>Túneis Rio Piracicaba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Contrato 815/2013 assinado em 10/2013 com a Consórcio J Dantas/</a:t>
            </a:r>
            <a:r>
              <a:rPr lang="pt-BR" sz="1600" b="1" dirty="0" err="1">
                <a:solidFill>
                  <a:srgbClr val="333333"/>
                </a:solidFill>
                <a:latin typeface="Helvetica Neue"/>
              </a:rPr>
              <a:t>Sotepa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95EB26-C4AB-3B55-67B8-244400A1464F}"/>
              </a:ext>
            </a:extLst>
          </p:cNvPr>
          <p:cNvSpPr txBox="1"/>
          <p:nvPr/>
        </p:nvSpPr>
        <p:spPr>
          <a:xfrm>
            <a:off x="6209054" y="1626352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Obras concluídas em 04/2015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7854C05-9160-923C-15B0-E2AC7717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87" y="2491475"/>
            <a:ext cx="7195500" cy="41871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476F382-A132-3AFB-8CDC-09751160F512}"/>
              </a:ext>
            </a:extLst>
          </p:cNvPr>
          <p:cNvSpPr txBox="1"/>
          <p:nvPr/>
        </p:nvSpPr>
        <p:spPr>
          <a:xfrm>
            <a:off x="8879801" y="1449450"/>
            <a:ext cx="2646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Extensão:                   Lado Direito: 430 m   Lado Esquerdo: 402 m</a:t>
            </a:r>
          </a:p>
        </p:txBody>
      </p:sp>
    </p:spTree>
    <p:extLst>
      <p:ext uri="{BB962C8B-B14F-4D97-AF65-F5344CB8AC3E}">
        <p14:creationId xmlns:p14="http://schemas.microsoft.com/office/powerpoint/2010/main" val="418927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627" y="216759"/>
            <a:ext cx="5717247" cy="9186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alibri"/>
                <a:cs typeface="Calibri Light"/>
              </a:rPr>
              <a:t>LOTE 3.3</a:t>
            </a:r>
            <a:endParaRPr lang="en-US" sz="4800" dirty="0">
              <a:solidFill>
                <a:srgbClr val="002060"/>
              </a:solidFill>
              <a:cs typeface="Calibri Light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AE8F540-F6CC-D1B0-A009-27375DAC96D8}"/>
              </a:ext>
            </a:extLst>
          </p:cNvPr>
          <p:cNvCxnSpPr>
            <a:cxnSpLocks/>
          </p:cNvCxnSpPr>
          <p:nvPr/>
        </p:nvCxnSpPr>
        <p:spPr>
          <a:xfrm>
            <a:off x="3687378" y="934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4450FF2-4110-4785-791D-716178A76890}"/>
              </a:ext>
            </a:extLst>
          </p:cNvPr>
          <p:cNvCxnSpPr>
            <a:cxnSpLocks/>
          </p:cNvCxnSpPr>
          <p:nvPr/>
        </p:nvCxnSpPr>
        <p:spPr>
          <a:xfrm>
            <a:off x="3637945" y="6761908"/>
            <a:ext cx="849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CaixaDeTexto 66">
            <a:extLst>
              <a:ext uri="{FF2B5EF4-FFF2-40B4-BE49-F238E27FC236}">
                <a16:creationId xmlns:a16="http://schemas.microsoft.com/office/drawing/2014/main" xmlns="" id="{00000000-0008-0000-0200-000043000000}"/>
              </a:ext>
            </a:extLst>
          </p:cNvPr>
          <p:cNvSpPr txBox="1"/>
          <p:nvPr/>
        </p:nvSpPr>
        <p:spPr>
          <a:xfrm>
            <a:off x="3977198" y="5256951"/>
            <a:ext cx="323834" cy="561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6A9A39-8CEE-D66A-64F6-EBAFBA93F538}"/>
              </a:ext>
            </a:extLst>
          </p:cNvPr>
          <p:cNvSpPr txBox="1">
            <a:spLocks/>
          </p:cNvSpPr>
          <p:nvPr/>
        </p:nvSpPr>
        <p:spPr>
          <a:xfrm>
            <a:off x="10578594" y="189565"/>
            <a:ext cx="1472433" cy="918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2060"/>
                </a:solidFill>
                <a:latin typeface="Calibri"/>
                <a:cs typeface="Calibri Light"/>
              </a:rPr>
              <a:t>28,3 km</a:t>
            </a:r>
            <a:endParaRPr lang="en-US" sz="28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59AEEF3-FBD9-2C33-F3B4-4AF409A88103}"/>
              </a:ext>
            </a:extLst>
          </p:cNvPr>
          <p:cNvSpPr txBox="1"/>
          <p:nvPr/>
        </p:nvSpPr>
        <p:spPr>
          <a:xfrm>
            <a:off x="665392" y="1439280"/>
            <a:ext cx="5394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Lote 3.3 no km 289,0 – </a:t>
            </a:r>
            <a:r>
              <a:rPr lang="pt-BR" sz="1600" b="1" u="sng" dirty="0">
                <a:solidFill>
                  <a:srgbClr val="333333"/>
                </a:solidFill>
                <a:latin typeface="Helvetica Neue"/>
              </a:rPr>
              <a:t>Túneis Antônio Dias e Prainha</a:t>
            </a:r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pPr algn="just"/>
            <a:r>
              <a:rPr lang="pt-BR" sz="1600" b="1" dirty="0">
                <a:solidFill>
                  <a:srgbClr val="333333"/>
                </a:solidFill>
                <a:latin typeface="Helvetica Neue"/>
              </a:rPr>
              <a:t>Contrato 816/2013 assinado em 10/2013 com o Consórcio Toniolo Busnello / GP Consultoria.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F95EB26-C4AB-3B55-67B8-244400A1464F}"/>
              </a:ext>
            </a:extLst>
          </p:cNvPr>
          <p:cNvSpPr txBox="1"/>
          <p:nvPr/>
        </p:nvSpPr>
        <p:spPr>
          <a:xfrm>
            <a:off x="6209054" y="1626352"/>
            <a:ext cx="20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Obras concluídas em 09/2015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EE5B78F-6D39-15F3-7B40-73C7E08E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83" y="2475317"/>
            <a:ext cx="4805172" cy="37482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CF21C5F-A871-1F7C-4368-A10065481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51" y="2417336"/>
            <a:ext cx="5263167" cy="39308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5E471DA-AF02-1C23-FF69-CB7621A15293}"/>
              </a:ext>
            </a:extLst>
          </p:cNvPr>
          <p:cNvSpPr txBox="1"/>
          <p:nvPr/>
        </p:nvSpPr>
        <p:spPr>
          <a:xfrm>
            <a:off x="679237" y="6323462"/>
            <a:ext cx="3921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Extensão: 715 metros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C81F63-0479-AD79-F2D5-20F7FC3C5684}"/>
              </a:ext>
            </a:extLst>
          </p:cNvPr>
          <p:cNvSpPr txBox="1"/>
          <p:nvPr/>
        </p:nvSpPr>
        <p:spPr>
          <a:xfrm>
            <a:off x="6287759" y="6348196"/>
            <a:ext cx="3921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Extensão: 535 metros</a:t>
            </a:r>
          </a:p>
        </p:txBody>
      </p:sp>
    </p:spTree>
    <p:extLst>
      <p:ext uri="{BB962C8B-B14F-4D97-AF65-F5344CB8AC3E}">
        <p14:creationId xmlns:p14="http://schemas.microsoft.com/office/powerpoint/2010/main" val="279868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13999</TotalTime>
  <Words>1385</Words>
  <Application>Microsoft Office PowerPoint</Application>
  <PresentationFormat>Widescreen</PresentationFormat>
  <Paragraphs>455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Times New Roman</vt:lpstr>
      <vt:lpstr>office theme</vt:lpstr>
      <vt:lpstr>Apresentação do PowerPoint</vt:lpstr>
      <vt:lpstr>OBJETIVOS DO EMPREENDIMENTO</vt:lpstr>
      <vt:lpstr>OBJETIVOS DO EMPREENDIMENTO</vt:lpstr>
      <vt:lpstr>PANORAMA GERAL DOS LOTES - BR-381</vt:lpstr>
      <vt:lpstr>LOTES 1 E 2</vt:lpstr>
      <vt:lpstr>LOTE 3</vt:lpstr>
      <vt:lpstr>LOTE 3.1</vt:lpstr>
      <vt:lpstr>LOTE 3.2</vt:lpstr>
      <vt:lpstr>LOTE 3.3</vt:lpstr>
      <vt:lpstr>LOTES 4 E 5</vt:lpstr>
      <vt:lpstr>LOTE 6</vt:lpstr>
      <vt:lpstr>Variante de Santa Bárbara</vt:lpstr>
      <vt:lpstr>LOTE 7</vt:lpstr>
      <vt:lpstr>LOTE 7</vt:lpstr>
      <vt:lpstr>LOTES 8A E 8B </vt:lpstr>
      <vt:lpstr>Concessão BR-381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Silvana Ferreira Guimaraes</dc:creator>
  <cp:lastModifiedBy>Davidson Matos Carvalho</cp:lastModifiedBy>
  <cp:revision>204</cp:revision>
  <dcterms:created xsi:type="dcterms:W3CDTF">2012-07-30T23:50:35Z</dcterms:created>
  <dcterms:modified xsi:type="dcterms:W3CDTF">2024-06-20T11:06:23Z</dcterms:modified>
</cp:coreProperties>
</file>