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0B395-2DD1-4E0C-AD7F-C33E717CE14B}" type="datetimeFigureOut">
              <a:rPr lang="pt-BR" smtClean="0"/>
              <a:t>04/09/2024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66332-D461-43D9-A1C1-8FF0295CCEC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</p:spPr>
      </p:sp>
      <p:sp>
        <p:nvSpPr>
          <p:cNvPr id="3" name="Espaço Reservado para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B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36125" cy="6483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5426" y="581990"/>
            <a:ext cx="5613146" cy="5417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3331" y="1350645"/>
            <a:ext cx="8664575" cy="41516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762000"/>
            <a:ext cx="7720965" cy="505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COMUNICADO</a:t>
            </a:r>
            <a:r>
              <a:rPr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IGAM</a:t>
            </a:r>
            <a:r>
              <a:rPr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r>
              <a:rPr lang="pt-BR" spc="-1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/202</a:t>
            </a:r>
            <a:r>
              <a:rPr lang="pt-BR" spc="-1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8770" y="1371600"/>
            <a:ext cx="8505825" cy="574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890" marR="118110" indent="-2540" algn="ctr">
              <a:lnSpc>
                <a:spcPct val="101000"/>
              </a:lnSpc>
              <a:spcBef>
                <a:spcPts val="105"/>
              </a:spcBef>
            </a:pPr>
            <a:r>
              <a:rPr sz="2200" b="1" u="heavy" spc="-2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ORIENTAÇÕES</a:t>
            </a:r>
            <a:r>
              <a:rPr sz="2200" b="1" u="heavy" spc="-5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SOBRE </a:t>
            </a:r>
            <a:r>
              <a:rPr lang="pt-BR" altLang="" sz="2200" b="1" u="heavy" spc="-8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FORMALIZAÇÃO DE PROCESSOS DE REGULARIZAÇÃO DE USO DE RECURSOS HÍDRICOS VIA SEI</a:t>
            </a:r>
          </a:p>
          <a:p>
            <a:pPr marL="135890" marR="118110" indent="-2540" algn="ctr">
              <a:lnSpc>
                <a:spcPct val="101000"/>
              </a:lnSpc>
              <a:spcBef>
                <a:spcPts val="105"/>
              </a:spcBef>
            </a:pPr>
            <a:endParaRPr sz="2000" dirty="0">
              <a:latin typeface="+mj-lt"/>
              <a:cs typeface="+mj-lt"/>
            </a:endParaRPr>
          </a:p>
          <a:p>
            <a:pPr marL="12700" marR="5080" algn="just">
              <a:lnSpc>
                <a:spcPct val="103000"/>
              </a:lnSpc>
              <a:spcBef>
                <a:spcPts val="1275"/>
              </a:spcBef>
            </a:pP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Considerando</a:t>
            </a:r>
            <a:r>
              <a:rPr sz="1800" spc="1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" sz="1800" spc="190" dirty="0">
                <a:latin typeface="Arial" panose="020B0604020202020204" pitchFamily="34" charset="0"/>
                <a:cs typeface="Arial" panose="020B0604020202020204" pitchFamily="34" charset="0"/>
              </a:rPr>
              <a:t>o Lançamento do Sitema de Outorga de Direito de Uso de Recursos Hídricos - SOUT, e c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onsiderando</a:t>
            </a:r>
            <a:r>
              <a:rPr lang="pt-BR" altLang="" sz="1800" dirty="0">
                <a:latin typeface="Arial" panose="020B0604020202020204" pitchFamily="34" charset="0"/>
                <a:cs typeface="Arial" panose="020B0604020202020204" pitchFamily="34" charset="0"/>
              </a:rPr>
              <a:t> que o sistema irá recepcionar as formalizações dos Processos de regularização de recursos hídricos, o </a:t>
            </a:r>
            <a:r>
              <a:rPr lang="pt-BR" altLang="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Igam </a:t>
            </a:r>
            <a:r>
              <a:rPr lang="pt-BR" altLang="" sz="1800" dirty="0">
                <a:latin typeface="Arial" panose="020B0604020202020204" pitchFamily="34" charset="0"/>
                <a:cs typeface="Arial" panose="020B0604020202020204" pitchFamily="34" charset="0"/>
              </a:rPr>
              <a:t>informa que</a:t>
            </a:r>
            <a:r>
              <a:rPr sz="1800" spc="-1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950" indent="-95250" algn="just">
              <a:lnSpc>
                <a:spcPct val="100000"/>
              </a:lnSpc>
              <a:spcBef>
                <a:spcPts val="1345"/>
              </a:spcBef>
              <a:buAutoNum type="romanUcPeriod"/>
              <a:tabLst>
                <a:tab pos="107950" algn="l"/>
              </a:tabLst>
            </a:pP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8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" sz="1800" u="sng" spc="75" dirty="0">
                <a:latin typeface="Arial" panose="020B0604020202020204" pitchFamily="34" charset="0"/>
                <a:cs typeface="Arial" panose="020B0604020202020204" pitchFamily="34" charset="0"/>
              </a:rPr>
              <a:t>A partir do dia 05/09/2024, serão recepcionados </a:t>
            </a:r>
            <a:r>
              <a:rPr lang="pt-BR" altLang="" sz="1800" b="1" u="sng" spc="75" dirty="0">
                <a:latin typeface="Arial" panose="020B0604020202020204" pitchFamily="34" charset="0"/>
                <a:cs typeface="Arial" panose="020B0604020202020204" pitchFamily="34" charset="0"/>
              </a:rPr>
              <a:t>via SOUT</a:t>
            </a:r>
            <a:r>
              <a:rPr lang="pt-BR" altLang="" sz="1800" spc="75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98450" indent="-285750" algn="just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" sz="1800" spc="75" dirty="0">
                <a:latin typeface="Arial" panose="020B0604020202020204" pitchFamily="34" charset="0"/>
                <a:cs typeface="Arial" panose="020B0604020202020204" pitchFamily="34" charset="0"/>
              </a:rPr>
              <a:t>Processo de Outorga de Direito de Uso de Recursos Hídricos;</a:t>
            </a:r>
          </a:p>
          <a:p>
            <a:pPr marL="298450" indent="-285750" algn="just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" sz="1800" spc="75" dirty="0">
                <a:latin typeface="Arial" panose="020B0604020202020204" pitchFamily="34" charset="0"/>
                <a:cs typeface="Arial" panose="020B0604020202020204" pitchFamily="34" charset="0"/>
              </a:rPr>
              <a:t>Cadastro de Uso Isento de Outorga de Direito de Uso de Recursos Hídricos;</a:t>
            </a:r>
          </a:p>
          <a:p>
            <a:pPr marL="298450" indent="-285750" algn="just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" sz="1800" spc="75" dirty="0">
                <a:latin typeface="Arial" panose="020B0604020202020204" pitchFamily="34" charset="0"/>
                <a:cs typeface="Arial" panose="020B0604020202020204" pitchFamily="34" charset="0"/>
              </a:rPr>
              <a:t>Autorização de Perfuração de Poço Tubular Profundo;</a:t>
            </a:r>
          </a:p>
          <a:p>
            <a:pPr marL="298450" indent="-285750" algn="just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" sz="1800" spc="75" dirty="0">
                <a:latin typeface="Arial" panose="020B0604020202020204" pitchFamily="34" charset="0"/>
                <a:cs typeface="Arial" panose="020B0604020202020204" pitchFamily="34" charset="0"/>
              </a:rPr>
              <a:t>Notificação de Intervenção Emergencial em Recursos Hídricos;</a:t>
            </a:r>
          </a:p>
          <a:p>
            <a:pPr marL="298450" indent="-285750" algn="just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" sz="1800" spc="75" dirty="0">
                <a:latin typeface="Arial" panose="020B0604020202020204" pitchFamily="34" charset="0"/>
                <a:cs typeface="Arial" panose="020B0604020202020204" pitchFamily="34" charset="0"/>
              </a:rPr>
              <a:t>Declaração de Reserva de Disponibilidade Hídrica.</a:t>
            </a:r>
          </a:p>
          <a:p>
            <a:pPr marL="12700" indent="0" algn="just">
              <a:lnSpc>
                <a:spcPct val="100000"/>
              </a:lnSpc>
              <a:spcBef>
                <a:spcPts val="1345"/>
              </a:spcBef>
              <a:buNone/>
              <a:tabLst>
                <a:tab pos="107950" algn="l"/>
              </a:tabLst>
            </a:pPr>
            <a:endParaRPr lang="pt-BR" altLang="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5025" y="914400"/>
            <a:ext cx="7905750" cy="505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286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COMUNICADO</a:t>
            </a:r>
            <a:r>
              <a:rPr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IGAM</a:t>
            </a:r>
            <a:r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t-BR" spc="-1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/202</a:t>
            </a:r>
            <a:r>
              <a:rPr lang="pt-BR" spc="-1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81126" y="1981200"/>
            <a:ext cx="8664575" cy="5440592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45"/>
              </a:spcBef>
              <a:tabLst>
                <a:tab pos="107950" algn="l"/>
              </a:tabLst>
            </a:pPr>
            <a:r>
              <a:rPr lang="pt-BR" altLang="en-US" sz="1800" spc="27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II - </a:t>
            </a:r>
            <a:r>
              <a:rPr lang="pt-BR" altLang="en-US" sz="1800" u="sng" spc="275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Permanecem </a:t>
            </a:r>
            <a:r>
              <a:rPr lang="pt-BR" altLang="en-US" sz="1800" u="sng" spc="27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com recepção </a:t>
            </a:r>
            <a:r>
              <a:rPr lang="pt-BR" altLang="en-US" sz="1800" b="1" u="sng" spc="27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via SEI</a:t>
            </a:r>
            <a:r>
              <a:rPr lang="pt-BR" altLang="en-US" sz="1800" u="sng" spc="27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os pedidos de:</a:t>
            </a:r>
            <a:endParaRPr lang="pt-BR" altLang="en-US" sz="1800" u="sng" spc="2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en-US" sz="18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Renovação;</a:t>
            </a:r>
            <a:endParaRPr lang="pt-BR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en-US" sz="18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Retificação;</a:t>
            </a:r>
            <a:endParaRPr lang="pt-BR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en-US" sz="18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Reconsideração;</a:t>
            </a:r>
          </a:p>
          <a:p>
            <a:pPr marL="285750" indent="-285750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Recurso</a:t>
            </a:r>
            <a:r>
              <a:rPr lang="pt-BR" altLang="en-US" sz="18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;</a:t>
            </a:r>
          </a:p>
          <a:p>
            <a:pPr marL="285750" indent="-285750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en-US" sz="18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Lançamento de efluentes;</a:t>
            </a:r>
          </a:p>
          <a:p>
            <a:pPr marL="285750" indent="-285750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en-US" sz="18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Outorga </a:t>
            </a:r>
            <a:r>
              <a:rPr lang="pt-BR" alt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coletiva;</a:t>
            </a:r>
          </a:p>
          <a:p>
            <a:pPr marL="285750" indent="-285750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r>
              <a:rPr lang="pt-BR" alt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Processos de outorga com FOB já emitido.</a:t>
            </a:r>
          </a:p>
          <a:p>
            <a:pPr>
              <a:spcBef>
                <a:spcPts val="1345"/>
              </a:spcBef>
              <a:tabLst>
                <a:tab pos="107950" algn="l"/>
              </a:tabLst>
            </a:pPr>
            <a:r>
              <a:rPr lang="pt-BR" altLang="en-US" sz="1800" spc="275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III - </a:t>
            </a:r>
            <a:r>
              <a:rPr lang="pt-BR" altLang="en-US" sz="1800" b="1" spc="275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Os processos de outorga que possuem FOB emitido até 04/09/2024 serão formalizados via SEI até 30/11/2024.</a:t>
            </a:r>
            <a:endParaRPr lang="pt-BR" altLang="en-US" sz="1800" b="1" u="sng" spc="2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endParaRPr lang="pt-BR" altLang="en-US" sz="18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285750" indent="-285750">
              <a:lnSpc>
                <a:spcPct val="100000"/>
              </a:lnSpc>
              <a:spcBef>
                <a:spcPts val="1345"/>
              </a:spcBef>
              <a:buFont typeface="Arial" panose="020B0604020202020204" pitchFamily="34" charset="0"/>
              <a:buChar char="•"/>
              <a:tabLst>
                <a:tab pos="107950" algn="l"/>
              </a:tabLst>
            </a:pPr>
            <a:endParaRPr lang="pt-BR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8450" marR="5080" indent="-285750" algn="just">
              <a:lnSpc>
                <a:spcPct val="103000"/>
              </a:lnSpc>
              <a:spcBef>
                <a:spcPts val="1215"/>
              </a:spcBef>
              <a:buFont typeface="Arial" panose="020B0604020202020204" pitchFamily="34" charset="0"/>
              <a:buChar char="•"/>
            </a:pPr>
            <a:endParaRPr sz="1800" spc="-1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181</Words>
  <Application>Microsoft Office PowerPoint</Application>
  <PresentationFormat>Apresentação na tela (4:3)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Carlito</vt:lpstr>
      <vt:lpstr>Office Theme</vt:lpstr>
      <vt:lpstr>COMUNICADO IGAM Nº 01/2024</vt:lpstr>
      <vt:lpstr>COMUNICADO IGAM Nº 01/2024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COMUNICADO IGAM Nº 01/2024</dc:title>
  <dc:creator>Daniela Giordano Leite</dc:creator>
  <cp:lastModifiedBy>Igam</cp:lastModifiedBy>
  <cp:revision>4</cp:revision>
  <dcterms:created xsi:type="dcterms:W3CDTF">2024-09-04T14:00:33Z</dcterms:created>
  <dcterms:modified xsi:type="dcterms:W3CDTF">2024-09-04T15:34:52Z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2023-12-28T21:00:00Z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2024-09-03T21:00:00Z</vt:filetime>
  </property>
  <property fmtid="{D5CDD505-2E9C-101B-9397-08002B2CF9AE}" pid="5" name="Producer">
    <vt:lpwstr>3-Heights(TM) PDF Security Shell 4.8.25.2 (http://www.pdf-tools.com)</vt:lpwstr>
  </property>
  <property fmtid="{D5CDD505-2E9C-101B-9397-08002B2CF9AE}" pid="6" name="ICV">
    <vt:lpwstr>1188F28D6C894A2EB01462D7E7BB14D5_13</vt:lpwstr>
  </property>
  <property fmtid="{D5CDD505-2E9C-101B-9397-08002B2CF9AE}" pid="7" name="KSOProductBuildVer">
    <vt:lpwstr>1046-12.2.0.17562</vt:lpwstr>
  </property>
</Properties>
</file>