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19"/>
  </p:notesMasterIdLst>
  <p:handoutMasterIdLst>
    <p:handoutMasterId r:id="rId20"/>
  </p:handoutMasterIdLst>
  <p:sldIdLst>
    <p:sldId id="256" r:id="rId4"/>
    <p:sldId id="260" r:id="rId5"/>
    <p:sldId id="261" r:id="rId6"/>
    <p:sldId id="309" r:id="rId7"/>
    <p:sldId id="306" r:id="rId8"/>
    <p:sldId id="262" r:id="rId9"/>
    <p:sldId id="280" r:id="rId10"/>
    <p:sldId id="287" r:id="rId11"/>
    <p:sldId id="290" r:id="rId12"/>
    <p:sldId id="292" r:id="rId13"/>
    <p:sldId id="312" r:id="rId14"/>
    <p:sldId id="299" r:id="rId15"/>
    <p:sldId id="311" r:id="rId16"/>
    <p:sldId id="300" r:id="rId17"/>
    <p:sldId id="307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B5AE"/>
    <a:srgbClr val="F09D94"/>
    <a:srgbClr val="F4A288"/>
    <a:srgbClr val="CFAFE7"/>
    <a:srgbClr val="AE78D6"/>
    <a:srgbClr val="BCF7FA"/>
    <a:srgbClr val="F49788"/>
    <a:srgbClr val="EF6D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9" autoAdjust="0"/>
    <p:restoredTop sz="94249" autoAdjust="0"/>
  </p:normalViewPr>
  <p:slideViewPr>
    <p:cSldViewPr snapToGrid="0">
      <p:cViewPr>
        <p:scale>
          <a:sx n="101" d="100"/>
          <a:sy n="101" d="100"/>
        </p:scale>
        <p:origin x="-696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1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47.16.227\FilesNew\IEF\DIRETORIAS\DAF\GPLO\PUBLICO\Or&#231;amento\Or&#231;amento%20IEF%202020\Apresenta&#231;&#227;o%20Conselho%20IEF\Apresenta&#231;&#227;o%20-%20Conselho%20IEF%202019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https://meioambientemg.sharepoint.com/sites/GPO/Documentos%20Compartilhados/P&#250;blico%20GPO/2023/Relat&#243;rios/23.01.26%20Conselho%20de%20Administra&#231;&#227;o/1%20Receit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47.16.227\FilesNew\IEF\DIRETORIAS\DAF\GPLO\PUBLICO\Or&#231;amento\Or&#231;amento%20IEF%202020\Apresenta&#231;&#227;o%20Conselho%20IEF\Apresenta&#231;&#227;o%20-%20Conselho%20IEF%202019.xls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https://meioambientemg.sharepoint.com/sites/GPO/Documentos%20Compartilhados/P&#250;blico%20GPO/2023/Relat&#243;rios/23.01.26%20Conselho%20de%20Administra&#231;&#227;o/ok%202%20Receita%20hist&#243;rico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Trabalho\OneDrive%20-%20Sisema\P&#250;blico%20GPO\2023\Relat&#243;rios\23.01.26%20Conselho%20de%20Administra&#231;&#227;o\5%20Despesa%20Agrupament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7744531933508305E-2"/>
          <c:y val="5.0925925925925923E-2"/>
          <c:w val="0.53784426946631669"/>
          <c:h val="0.89640711577719456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5538635931378143"/>
          <c:y val="3.2958138393294201E-2"/>
          <c:w val="0.35843952952979846"/>
          <c:h val="0.96549344759466904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 rtl="0"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3408631102439164E-2"/>
          <c:y val="9.9580880728965156E-3"/>
          <c:w val="0.54346479298609551"/>
          <c:h val="0.97288036595355387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9F3-469E-9BE1-E72C8BE5A4A7}"/>
              </c:ext>
            </c:extLst>
          </c:dPt>
          <c:dPt>
            <c:idx val="1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9F3-469E-9BE1-E72C8BE5A4A7}"/>
              </c:ext>
            </c:extLst>
          </c:dPt>
          <c:dPt>
            <c:idx val="2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9F3-469E-9BE1-E72C8BE5A4A7}"/>
              </c:ext>
            </c:extLst>
          </c:dPt>
          <c:dPt>
            <c:idx val="3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9F3-469E-9BE1-E72C8BE5A4A7}"/>
              </c:ext>
            </c:extLst>
          </c:dPt>
          <c:dPt>
            <c:idx val="4"/>
            <c:bubble3D val="0"/>
            <c:spPr>
              <a:solidFill>
                <a:srgbClr val="F4B5AE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89F3-469E-9BE1-E72C8BE5A4A7}"/>
              </c:ext>
            </c:extLst>
          </c:dPt>
          <c:dPt>
            <c:idx val="5"/>
            <c:bubble3D val="0"/>
            <c:spPr>
              <a:solidFill>
                <a:srgbClr val="D3B5E9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89F3-469E-9BE1-E72C8BE5A4A7}"/>
              </c:ext>
            </c:extLst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89F3-469E-9BE1-E72C8BE5A4A7}"/>
              </c:ext>
            </c:extLst>
          </c:dPt>
          <c:dPt>
            <c:idx val="7"/>
            <c:bubble3D val="0"/>
            <c:spPr>
              <a:solidFill>
                <a:schemeClr val="bg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89F3-469E-9BE1-E72C8BE5A4A7}"/>
              </c:ext>
            </c:extLst>
          </c:dPt>
          <c:dPt>
            <c:idx val="8"/>
            <c:bubble3D val="0"/>
            <c:spPr>
              <a:solidFill>
                <a:schemeClr val="bg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89F3-469E-9BE1-E72C8BE5A4A7}"/>
              </c:ext>
            </c:extLst>
          </c:dPt>
          <c:dPt>
            <c:idx val="9"/>
            <c:bubble3D val="0"/>
            <c:spPr>
              <a:solidFill>
                <a:schemeClr val="bg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89F3-469E-9BE1-E72C8BE5A4A7}"/>
              </c:ext>
            </c:extLst>
          </c:dPt>
          <c:dPt>
            <c:idx val="10"/>
            <c:bubble3D val="0"/>
            <c:spPr>
              <a:solidFill>
                <a:schemeClr val="bg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89F3-469E-9BE1-E72C8BE5A4A7}"/>
              </c:ext>
            </c:extLst>
          </c:dPt>
          <c:dPt>
            <c:idx val="11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89F3-469E-9BE1-E72C8BE5A4A7}"/>
              </c:ext>
            </c:extLst>
          </c:dPt>
          <c:dPt>
            <c:idx val="12"/>
            <c:bubble3D val="0"/>
            <c:spPr>
              <a:solidFill>
                <a:schemeClr val="bg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89F3-469E-9BE1-E72C8BE5A4A7}"/>
              </c:ext>
            </c:extLst>
          </c:dPt>
          <c:dPt>
            <c:idx val="13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89F3-469E-9BE1-E72C8BE5A4A7}"/>
              </c:ext>
            </c:extLst>
          </c:dPt>
          <c:dPt>
            <c:idx val="14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D-89F3-469E-9BE1-E72C8BE5A4A7}"/>
              </c:ext>
            </c:extLst>
          </c:dPt>
          <c:dPt>
            <c:idx val="15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1E-89F3-469E-9BE1-E72C8BE5A4A7}"/>
              </c:ext>
            </c:extLst>
          </c:dPt>
          <c:cat>
            <c:strRef>
              <c:f>GRÁFICO!$B$41:$B$51</c:f>
              <c:strCache>
                <c:ptCount val="11"/>
                <c:pt idx="0">
                  <c:v>TAXA  FLORESTAL - ADMINISTRAÇÃO INDIRETA</c:v>
                </c:pt>
                <c:pt idx="1">
                  <c:v>RECURSOS DIRETAMENTE ARRECADADOS COM VINCULACAO ESPECIFICA</c:v>
                </c:pt>
                <c:pt idx="2">
                  <c:v>TAXA DE FISCALIZAÇÃO DE RECURSOS MINERÁRIOS</c:v>
                </c:pt>
                <c:pt idx="3">
                  <c:v>TAXA DE EXPEDIENTE - ADMINISTRACAO INDIRETA</c:v>
                </c:pt>
                <c:pt idx="4">
                  <c:v>RECURSOS DIRETAMENTE ARRECADADOS</c:v>
                </c:pt>
                <c:pt idx="5">
                  <c:v>RECURSOS RECEBIDOS POR DANOS ADVINDOS DE DESASTRES SOCIOAMBIENTAIS</c:v>
                </c:pt>
                <c:pt idx="6">
                  <c:v>TAXA DE CONTROLE E FISCALIZACAO AMBIENTAL</c:v>
                </c:pt>
                <c:pt idx="7">
                  <c:v>ALIENACAO DE BENS DE ENTIDADES ESTADUAIS</c:v>
                </c:pt>
                <c:pt idx="8">
                  <c:v>RECURSOS ORDINÁRIOS</c:v>
                </c:pt>
                <c:pt idx="9">
                  <c:v>CONVÊNIOS</c:v>
                </c:pt>
                <c:pt idx="10">
                  <c:v>ACORDOS E AJUSTES DE COOPERACAO MÚTUA</c:v>
                </c:pt>
              </c:strCache>
            </c:strRef>
          </c:cat>
          <c:val>
            <c:numRef>
              <c:f>GRÁFICO!$C$41:$C$51</c:f>
              <c:numCache>
                <c:formatCode>#,##0.00</c:formatCode>
                <c:ptCount val="11"/>
                <c:pt idx="0">
                  <c:v>97559044.360000014</c:v>
                </c:pt>
                <c:pt idx="1">
                  <c:v>96260873.829999998</c:v>
                </c:pt>
                <c:pt idx="2">
                  <c:v>78328385.019999996</c:v>
                </c:pt>
                <c:pt idx="3">
                  <c:v>21172938.530000001</c:v>
                </c:pt>
                <c:pt idx="4">
                  <c:v>19503468.799999997</c:v>
                </c:pt>
                <c:pt idx="5">
                  <c:v>4761319.6900000004</c:v>
                </c:pt>
                <c:pt idx="6">
                  <c:v>4309341.34</c:v>
                </c:pt>
                <c:pt idx="7">
                  <c:v>994169</c:v>
                </c:pt>
                <c:pt idx="8">
                  <c:v>474174.64</c:v>
                </c:pt>
                <c:pt idx="9">
                  <c:v>72874.460000000006</c:v>
                </c:pt>
                <c:pt idx="10">
                  <c:v>6230.69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F-89F3-469E-9BE1-E72C8BE5A4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>
        <c:manualLayout>
          <c:xMode val="edge"/>
          <c:yMode val="edge"/>
          <c:x val="0.6138357300806655"/>
          <c:y val="1.5356119159138256E-2"/>
          <c:w val="0.35843946691129636"/>
          <c:h val="0.9654935398268587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 rtl="0"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7744531933508305E-2"/>
          <c:y val="5.0925925925925923E-2"/>
          <c:w val="0.53784426946631669"/>
          <c:h val="0.89640711577719456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5538635931378143"/>
          <c:y val="3.2958138393294201E-2"/>
          <c:w val="0.35843952952979846"/>
          <c:h val="0.96549344759466904"/>
        </c:manualLayout>
      </c:layout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 rtl="0"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79346374143777"/>
          <c:y val="2.6936024339214205E-2"/>
          <c:w val="0.81030757141202836"/>
          <c:h val="0.669285587231605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GRÁFICO!$C$34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6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GRÁFICO!$B$35:$B$44</c:f>
              <c:strCache>
                <c:ptCount val="10"/>
                <c:pt idx="0">
                  <c:v>TAXA FLORESTAL</c:v>
                </c:pt>
                <c:pt idx="1">
                  <c:v>RDA COM VINCULAÇÃO ESPECÍFICA</c:v>
                </c:pt>
                <c:pt idx="2">
                  <c:v>TFRM / CFURH</c:v>
                </c:pt>
                <c:pt idx="3">
                  <c:v>TAXA DE EXPEDIENTE</c:v>
                </c:pt>
                <c:pt idx="4">
                  <c:v>RDA LIVRE UTILIZAÇÃO</c:v>
                </c:pt>
                <c:pt idx="5">
                  <c:v>DANOS ADVINDOS DE DESASTRES SOCIOAMBIENTAIS</c:v>
                </c:pt>
                <c:pt idx="6">
                  <c:v>TFAMG</c:v>
                </c:pt>
                <c:pt idx="7">
                  <c:v>ALIENACAO DE BENS</c:v>
                </c:pt>
                <c:pt idx="8">
                  <c:v>RECURSOS ORDINÁRIOS</c:v>
                </c:pt>
                <c:pt idx="9">
                  <c:v>CONVÊNIOS E ACORDOS</c:v>
                </c:pt>
              </c:strCache>
            </c:strRef>
          </c:cat>
          <c:val>
            <c:numRef>
              <c:f>GRÁFICO!$C$35:$C$44</c:f>
              <c:numCache>
                <c:formatCode>#,##0.00</c:formatCode>
                <c:ptCount val="10"/>
                <c:pt idx="0">
                  <c:v>69044553.319999993</c:v>
                </c:pt>
                <c:pt idx="1">
                  <c:v>16244595.949999999</c:v>
                </c:pt>
                <c:pt idx="2">
                  <c:v>60699933.300000004</c:v>
                </c:pt>
                <c:pt idx="3">
                  <c:v>13951083.35</c:v>
                </c:pt>
                <c:pt idx="4">
                  <c:v>24643617.739999998</c:v>
                </c:pt>
                <c:pt idx="6">
                  <c:v>3349294.23</c:v>
                </c:pt>
                <c:pt idx="7">
                  <c:v>673503</c:v>
                </c:pt>
                <c:pt idx="9">
                  <c:v>6213.64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6AE-487A-9E08-73E42A1B8CC8}"/>
            </c:ext>
          </c:extLst>
        </c:ser>
        <c:ser>
          <c:idx val="1"/>
          <c:order val="1"/>
          <c:tx>
            <c:strRef>
              <c:f>GRÁFICO!$D$34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GRÁFICO!$B$35:$B$44</c:f>
              <c:strCache>
                <c:ptCount val="10"/>
                <c:pt idx="0">
                  <c:v>TAXA FLORESTAL</c:v>
                </c:pt>
                <c:pt idx="1">
                  <c:v>RDA COM VINCULAÇÃO ESPECÍFICA</c:v>
                </c:pt>
                <c:pt idx="2">
                  <c:v>TFRM / CFURH</c:v>
                </c:pt>
                <c:pt idx="3">
                  <c:v>TAXA DE EXPEDIENTE</c:v>
                </c:pt>
                <c:pt idx="4">
                  <c:v>RDA LIVRE UTILIZAÇÃO</c:v>
                </c:pt>
                <c:pt idx="5">
                  <c:v>DANOS ADVINDOS DE DESASTRES SOCIOAMBIENTAIS</c:v>
                </c:pt>
                <c:pt idx="6">
                  <c:v>TFAMG</c:v>
                </c:pt>
                <c:pt idx="7">
                  <c:v>ALIENACAO DE BENS</c:v>
                </c:pt>
                <c:pt idx="8">
                  <c:v>RECURSOS ORDINÁRIOS</c:v>
                </c:pt>
                <c:pt idx="9">
                  <c:v>CONVÊNIOS E ACORDOS</c:v>
                </c:pt>
              </c:strCache>
            </c:strRef>
          </c:cat>
          <c:val>
            <c:numRef>
              <c:f>GRÁFICO!$D$35:$D$44</c:f>
              <c:numCache>
                <c:formatCode>#,##0.00</c:formatCode>
                <c:ptCount val="10"/>
                <c:pt idx="0">
                  <c:v>91046846.370000005</c:v>
                </c:pt>
                <c:pt idx="1">
                  <c:v>50704357.189999998</c:v>
                </c:pt>
                <c:pt idx="2">
                  <c:v>72543923.230000004</c:v>
                </c:pt>
                <c:pt idx="3">
                  <c:v>19140468.129999999</c:v>
                </c:pt>
                <c:pt idx="4">
                  <c:v>18692939.780000001</c:v>
                </c:pt>
                <c:pt idx="5">
                  <c:v>2119127.7999999998</c:v>
                </c:pt>
                <c:pt idx="6">
                  <c:v>4499456.8</c:v>
                </c:pt>
                <c:pt idx="7">
                  <c:v>789642</c:v>
                </c:pt>
                <c:pt idx="8">
                  <c:v>627517.56999999995</c:v>
                </c:pt>
                <c:pt idx="9">
                  <c:v>19190.329999999998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6AE-487A-9E08-73E42A1B8CC8}"/>
            </c:ext>
          </c:extLst>
        </c:ser>
        <c:ser>
          <c:idx val="2"/>
          <c:order val="2"/>
          <c:tx>
            <c:strRef>
              <c:f>GRÁFICO!$E$34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6">
                <a:tint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GRÁFICO!$B$35:$B$44</c:f>
              <c:strCache>
                <c:ptCount val="10"/>
                <c:pt idx="0">
                  <c:v>TAXA FLORESTAL</c:v>
                </c:pt>
                <c:pt idx="1">
                  <c:v>RDA COM VINCULAÇÃO ESPECÍFICA</c:v>
                </c:pt>
                <c:pt idx="2">
                  <c:v>TFRM / CFURH</c:v>
                </c:pt>
                <c:pt idx="3">
                  <c:v>TAXA DE EXPEDIENTE</c:v>
                </c:pt>
                <c:pt idx="4">
                  <c:v>RDA LIVRE UTILIZAÇÃO</c:v>
                </c:pt>
                <c:pt idx="5">
                  <c:v>DANOS ADVINDOS DE DESASTRES SOCIOAMBIENTAIS</c:v>
                </c:pt>
                <c:pt idx="6">
                  <c:v>TFAMG</c:v>
                </c:pt>
                <c:pt idx="7">
                  <c:v>ALIENACAO DE BENS</c:v>
                </c:pt>
                <c:pt idx="8">
                  <c:v>RECURSOS ORDINÁRIOS</c:v>
                </c:pt>
                <c:pt idx="9">
                  <c:v>CONVÊNIOS E ACORDOS</c:v>
                </c:pt>
              </c:strCache>
            </c:strRef>
          </c:cat>
          <c:val>
            <c:numRef>
              <c:f>GRÁFICO!$E$35:$E$44</c:f>
              <c:numCache>
                <c:formatCode>#,##0.00</c:formatCode>
                <c:ptCount val="10"/>
                <c:pt idx="0">
                  <c:v>97559044.359999999</c:v>
                </c:pt>
                <c:pt idx="1">
                  <c:v>96260873.829999998</c:v>
                </c:pt>
                <c:pt idx="2">
                  <c:v>78328385.019999996</c:v>
                </c:pt>
                <c:pt idx="3">
                  <c:v>21172938.530000001</c:v>
                </c:pt>
                <c:pt idx="4">
                  <c:v>19503468.800000001</c:v>
                </c:pt>
                <c:pt idx="5">
                  <c:v>4761319.6900000004</c:v>
                </c:pt>
                <c:pt idx="6">
                  <c:v>4309341.34</c:v>
                </c:pt>
                <c:pt idx="7">
                  <c:v>994169</c:v>
                </c:pt>
                <c:pt idx="8">
                  <c:v>474174.64</c:v>
                </c:pt>
                <c:pt idx="9">
                  <c:v>79105.150000000009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6AE-487A-9E08-73E42A1B8C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7216768"/>
        <c:axId val="117218304"/>
      </c:barChart>
      <c:catAx>
        <c:axId val="117216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7218304"/>
        <c:crosses val="autoZero"/>
        <c:auto val="1"/>
        <c:lblAlgn val="ctr"/>
        <c:lblOffset val="100"/>
        <c:noMultiLvlLbl val="0"/>
      </c:catAx>
      <c:valAx>
        <c:axId val="117218304"/>
        <c:scaling>
          <c:orientation val="minMax"/>
          <c:max val="100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7216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8955988140371343"/>
          <c:y val="0.9259816839384365"/>
          <c:w val="0.22883527403090384"/>
          <c:h val="7.33487033183816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992292630087884E-2"/>
          <c:y val="3.5501961790563169E-3"/>
          <c:w val="0.55867375798018837"/>
          <c:h val="0.9964498038209437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056-445F-99AC-F99141542705}"/>
              </c:ext>
            </c:extLst>
          </c:dPt>
          <c:dPt>
            <c:idx val="1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056-445F-99AC-F99141542705}"/>
              </c:ext>
            </c:extLst>
          </c:dPt>
          <c:dPt>
            <c:idx val="2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056-445F-99AC-F99141542705}"/>
              </c:ext>
            </c:extLst>
          </c:dPt>
          <c:dPt>
            <c:idx val="3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056-445F-99AC-F99141542705}"/>
              </c:ext>
            </c:extLst>
          </c:dPt>
          <c:dPt>
            <c:idx val="4"/>
            <c:bubble3D val="0"/>
            <c:spPr>
              <a:solidFill>
                <a:srgbClr val="F09B9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056-445F-99AC-F99141542705}"/>
              </c:ext>
            </c:extLst>
          </c:dPt>
          <c:dPt>
            <c:idx val="5"/>
            <c:bubble3D val="0"/>
            <c:spPr>
              <a:solidFill>
                <a:srgbClr val="D3B5E9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056-445F-99AC-F99141542705}"/>
              </c:ext>
            </c:extLst>
          </c:dPt>
          <c:dPt>
            <c:idx val="6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F056-445F-99AC-F99141542705}"/>
              </c:ext>
            </c:extLst>
          </c:dPt>
          <c:dPt>
            <c:idx val="7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F056-445F-99AC-F99141542705}"/>
              </c:ext>
            </c:extLst>
          </c:dPt>
          <c:dPt>
            <c:idx val="8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F056-445F-99AC-F99141542705}"/>
              </c:ext>
            </c:extLst>
          </c:dPt>
          <c:dPt>
            <c:idx val="9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F056-445F-99AC-F99141542705}"/>
              </c:ext>
            </c:extLst>
          </c:dPt>
          <c:dPt>
            <c:idx val="10"/>
            <c:bubble3D val="0"/>
            <c:spPr>
              <a:solidFill>
                <a:srgbClr val="F09B9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F056-445F-99AC-F99141542705}"/>
              </c:ext>
            </c:extLst>
          </c:dPt>
          <c:dPt>
            <c:idx val="11"/>
            <c:bubble3D val="0"/>
            <c:spPr>
              <a:solidFill>
                <a:srgbClr val="D3B5E9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F056-445F-99AC-F99141542705}"/>
              </c:ext>
            </c:extLst>
          </c:dPt>
          <c:dPt>
            <c:idx val="12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F056-445F-99AC-F99141542705}"/>
              </c:ext>
            </c:extLst>
          </c:dPt>
          <c:dPt>
            <c:idx val="13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F056-445F-99AC-F99141542705}"/>
              </c:ext>
            </c:extLst>
          </c:dPt>
          <c:dPt>
            <c:idx val="14"/>
            <c:bubble3D val="0"/>
            <c:spPr>
              <a:solidFill>
                <a:schemeClr val="bg2">
                  <a:lumMod val="9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D-F056-445F-99AC-F99141542705}"/>
              </c:ext>
            </c:extLst>
          </c:dPt>
          <c:cat>
            <c:strRef>
              <c:f>'2022'!$A$2:$A$16</c:f>
              <c:strCache>
                <c:ptCount val="15"/>
                <c:pt idx="0">
                  <c:v>Pessoal e encargos sociais</c:v>
                </c:pt>
                <c:pt idx="1">
                  <c:v>Terceirizados - MGS</c:v>
                </c:pt>
                <c:pt idx="2">
                  <c:v>Auxílios</c:v>
                </c:pt>
                <c:pt idx="3">
                  <c:v>Frota</c:v>
                </c:pt>
                <c:pt idx="4">
                  <c:v>TDCO PMMG (Previncêndio)</c:v>
                </c:pt>
                <c:pt idx="5">
                  <c:v>Repasses de convênios e parcerias</c:v>
                </c:pt>
                <c:pt idx="6">
                  <c:v>Obrigações tributárias</c:v>
                </c:pt>
                <c:pt idx="7">
                  <c:v>Material de consumo</c:v>
                </c:pt>
                <c:pt idx="8">
                  <c:v>Precatórios e sentenças judiciais</c:v>
                </c:pt>
                <c:pt idx="9">
                  <c:v>Locação de Aeronaves</c:v>
                </c:pt>
                <c:pt idx="10">
                  <c:v>Telefonia e Rede IP</c:v>
                </c:pt>
                <c:pt idx="11">
                  <c:v>Utilidade pública</c:v>
                </c:pt>
                <c:pt idx="12">
                  <c:v>Estagiários</c:v>
                </c:pt>
                <c:pt idx="13">
                  <c:v>Aluguéis e condomínios</c:v>
                </c:pt>
                <c:pt idx="14">
                  <c:v>Demais Despesas</c:v>
                </c:pt>
              </c:strCache>
            </c:strRef>
          </c:cat>
          <c:val>
            <c:numRef>
              <c:f>'2022'!$B$2:$B$16</c:f>
              <c:numCache>
                <c:formatCode>#,##0.00_ ;\-#,##0.00\ </c:formatCode>
                <c:ptCount val="15"/>
                <c:pt idx="0">
                  <c:v>107567419.99000001</c:v>
                </c:pt>
                <c:pt idx="1">
                  <c:v>36942214.669999987</c:v>
                </c:pt>
                <c:pt idx="2">
                  <c:v>21123452.43</c:v>
                </c:pt>
                <c:pt idx="3">
                  <c:v>5067115.1399999997</c:v>
                </c:pt>
                <c:pt idx="4">
                  <c:v>4710208.6100000003</c:v>
                </c:pt>
                <c:pt idx="5">
                  <c:v>3581487.78</c:v>
                </c:pt>
                <c:pt idx="6">
                  <c:v>3193439.54</c:v>
                </c:pt>
                <c:pt idx="7">
                  <c:v>1909670.12</c:v>
                </c:pt>
                <c:pt idx="8">
                  <c:v>1776359.42</c:v>
                </c:pt>
                <c:pt idx="9">
                  <c:v>1547985.6</c:v>
                </c:pt>
                <c:pt idx="10">
                  <c:v>1470794.27</c:v>
                </c:pt>
                <c:pt idx="11">
                  <c:v>1128680.0900000001</c:v>
                </c:pt>
                <c:pt idx="12">
                  <c:v>867872.05</c:v>
                </c:pt>
                <c:pt idx="13">
                  <c:v>804227.36</c:v>
                </c:pt>
                <c:pt idx="14">
                  <c:v>3845517.8799999994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E-F056-445F-99AC-F991415427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5240914330153177"/>
          <c:y val="4.8320788033272943E-2"/>
          <c:w val="0.34597522531905733"/>
          <c:h val="0.9124553403382086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D1624-709E-42FD-B938-1CBBD1EC2DC0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11423-A21B-473A-AD6E-9334A7C8E52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12145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456DD3-A2F0-4C14-B246-F0ABEAE61156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4E358-74F8-437E-BD5B-D1E832497F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7233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A4E358-74F8-437E-BD5B-D1E832497F5F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53844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174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111AE7-31DC-4BD4-9B60-E58B48BD3E6D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256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174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111AE7-31DC-4BD4-9B60-E58B48BD3E6D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963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174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111AE7-31DC-4BD4-9B60-E58B48BD3E6D}" type="slidenum">
              <a:rPr lang="pt-BR" altLang="pt-BR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757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A4E358-74F8-437E-BD5B-D1E832497F5F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7304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1125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4015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683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9700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004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9101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595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4725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41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5530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447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61701-00B0-4D0A-965A-DFC0CEBF9DA8}" type="datetimeFigureOut">
              <a:rPr lang="pt-BR" smtClean="0"/>
              <a:t>10/05/2023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439FF-2E70-4318-9EE2-26A304B9BF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0752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2465882" y="2659570"/>
            <a:ext cx="5868649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altLang="pt-BR" sz="2400" b="1" dirty="0">
                <a:solidFill>
                  <a:srgbClr val="006666"/>
                </a:solidFill>
              </a:rPr>
              <a:t>CONSELHO DE ADMINISTRAÇÃO – IEF</a:t>
            </a:r>
            <a:r>
              <a:rPr lang="pt-BR" altLang="pt-BR" b="1" dirty="0">
                <a:solidFill>
                  <a:srgbClr val="006666"/>
                </a:solidFill>
              </a:rPr>
              <a:t/>
            </a:r>
            <a:br>
              <a:rPr lang="pt-BR" altLang="pt-BR" b="1" dirty="0">
                <a:solidFill>
                  <a:srgbClr val="006666"/>
                </a:solidFill>
              </a:rPr>
            </a:br>
            <a:r>
              <a:rPr lang="pt-BR" altLang="pt-BR" b="1" dirty="0">
                <a:solidFill>
                  <a:srgbClr val="006666"/>
                </a:solidFill>
              </a:rPr>
              <a:t/>
            </a:r>
            <a:br>
              <a:rPr lang="pt-BR" altLang="pt-BR" b="1" dirty="0">
                <a:solidFill>
                  <a:srgbClr val="006666"/>
                </a:solidFill>
              </a:rPr>
            </a:br>
            <a:r>
              <a:rPr lang="pt-BR" altLang="pt-BR" sz="2000" b="1" dirty="0">
                <a:solidFill>
                  <a:schemeClr val="accent6">
                    <a:lumMod val="75000"/>
                  </a:schemeClr>
                </a:solidFill>
              </a:rPr>
              <a:t>DEMONSTRAÇÃO DOS RESULTADOS ORÇAMENTÁRIOS E FINANCEIROS 2022</a:t>
            </a:r>
            <a:r>
              <a:rPr lang="pt-BR" altLang="pt-BR" sz="2000" dirty="0">
                <a:solidFill>
                  <a:srgbClr val="006666"/>
                </a:solidFill>
              </a:rPr>
              <a:t/>
            </a:r>
            <a:br>
              <a:rPr lang="pt-BR" altLang="pt-BR" sz="2000" dirty="0">
                <a:solidFill>
                  <a:srgbClr val="006666"/>
                </a:solidFill>
              </a:rPr>
            </a:br>
            <a:r>
              <a:rPr lang="pt-BR" altLang="pt-BR" b="1" dirty="0">
                <a:solidFill>
                  <a:srgbClr val="006666"/>
                </a:solidFill>
              </a:rPr>
              <a:t/>
            </a:r>
            <a:br>
              <a:rPr lang="pt-BR" altLang="pt-BR" b="1" dirty="0">
                <a:solidFill>
                  <a:srgbClr val="006666"/>
                </a:solidFill>
              </a:rPr>
            </a:br>
            <a:r>
              <a:rPr lang="pt-BR" altLang="pt-BR" b="1" dirty="0">
                <a:solidFill>
                  <a:schemeClr val="bg1">
                    <a:lumMod val="50000"/>
                  </a:schemeClr>
                </a:solidFill>
              </a:rPr>
              <a:t>Helbert Gomes da Silva </a:t>
            </a:r>
            <a:r>
              <a:rPr lang="pt-BR" altLang="pt-BR" b="1" dirty="0"/>
              <a:t/>
            </a:r>
            <a:br>
              <a:rPr lang="pt-BR" altLang="pt-BR" b="1" dirty="0"/>
            </a:br>
            <a:r>
              <a:rPr lang="pt-BR" altLang="pt-BR" dirty="0">
                <a:solidFill>
                  <a:schemeClr val="bg1">
                    <a:lumMod val="50000"/>
                  </a:schemeClr>
                </a:solidFill>
              </a:rPr>
              <a:t>Diretor de Administração e Finanças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72395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457194" y="660772"/>
            <a:ext cx="8229600" cy="725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DESPESA REALIZADA 2022 – Por agrupamento de despesa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="" xmlns:a16="http://schemas.microsoft.com/office/drawing/2014/main" id="{D8C0270D-7A59-42AC-97D4-752FDA478CCE}"/>
              </a:ext>
            </a:extLst>
          </p:cNvPr>
          <p:cNvSpPr txBox="1">
            <a:spLocks/>
          </p:cNvSpPr>
          <p:nvPr/>
        </p:nvSpPr>
        <p:spPr bwMode="auto">
          <a:xfrm>
            <a:off x="-3118" y="66770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050" i="1" dirty="0"/>
              <a:t>Fonte: Armazém de Informações SIAFI/MG</a:t>
            </a:r>
          </a:p>
        </p:txBody>
      </p:sp>
      <p:graphicFrame>
        <p:nvGraphicFramePr>
          <p:cNvPr id="5" name="Espaço Reservado para Conteúdo 4">
            <a:extLst>
              <a:ext uri="{FF2B5EF4-FFF2-40B4-BE49-F238E27FC236}">
                <a16:creationId xmlns="" xmlns:a16="http://schemas.microsoft.com/office/drawing/2014/main" id="{52404907-933A-44DF-8D33-B2DFD10E7C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286306"/>
              </p:ext>
            </p:extLst>
          </p:nvPr>
        </p:nvGraphicFramePr>
        <p:xfrm>
          <a:off x="457193" y="1664898"/>
          <a:ext cx="8229599" cy="4606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39412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457193" y="531376"/>
            <a:ext cx="8229600" cy="725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DESPESA REALIZADA 2020/2022 – Por agrupamento de despesa</a:t>
            </a:r>
          </a:p>
        </p:txBody>
      </p:sp>
      <p:graphicFrame>
        <p:nvGraphicFramePr>
          <p:cNvPr id="7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953727"/>
              </p:ext>
            </p:extLst>
          </p:nvPr>
        </p:nvGraphicFramePr>
        <p:xfrm>
          <a:off x="1096600" y="1151546"/>
          <a:ext cx="6950787" cy="57064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6787">
                  <a:extLst>
                    <a:ext uri="{9D8B030D-6E8A-4147-A177-3AD203B41FA5}">
                      <a16:colId xmlns="" xmlns:a16="http://schemas.microsoft.com/office/drawing/2014/main" val="3979675666"/>
                    </a:ext>
                  </a:extLst>
                </a:gridCol>
                <a:gridCol w="1260000">
                  <a:extLst>
                    <a:ext uri="{9D8B030D-6E8A-4147-A177-3AD203B41FA5}">
                      <a16:colId xmlns="" xmlns:a16="http://schemas.microsoft.com/office/drawing/2014/main" val="4250248792"/>
                    </a:ext>
                  </a:extLst>
                </a:gridCol>
                <a:gridCol w="1260000">
                  <a:extLst>
                    <a:ext uri="{9D8B030D-6E8A-4147-A177-3AD203B41FA5}">
                      <a16:colId xmlns="" xmlns:a16="http://schemas.microsoft.com/office/drawing/2014/main" val="3381927572"/>
                    </a:ext>
                  </a:extLst>
                </a:gridCol>
                <a:gridCol w="1260000">
                  <a:extLst>
                    <a:ext uri="{9D8B030D-6E8A-4147-A177-3AD203B41FA5}">
                      <a16:colId xmlns="" xmlns:a16="http://schemas.microsoft.com/office/drawing/2014/main" val="935885194"/>
                    </a:ext>
                  </a:extLst>
                </a:gridCol>
                <a:gridCol w="864000">
                  <a:extLst>
                    <a:ext uri="{9D8B030D-6E8A-4147-A177-3AD203B41FA5}">
                      <a16:colId xmlns="" xmlns:a16="http://schemas.microsoft.com/office/drawing/2014/main" val="33597936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Agrupamento de Despesa</a:t>
                      </a:r>
                      <a:endParaRPr lang="pt-B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2020</a:t>
                      </a:r>
                      <a:endParaRPr lang="pt-B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494" marR="5494" marT="549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2021</a:t>
                      </a:r>
                      <a:endParaRPr lang="pt-B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494" marR="5494" marT="549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2022</a:t>
                      </a:r>
                      <a:endParaRPr lang="pt-B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494" marR="5494" marT="549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Variação 2021/2022</a:t>
                      </a:r>
                      <a:endParaRPr lang="pt-B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494" marR="5494" marT="549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110170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Pessoal e encargos sociais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73.079.031,94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90.120.710,45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107.567.419,99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5568922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Terceirizados - MGS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34.243.399,05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35.874.437,78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36.942.214,67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47542768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Auxílios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17.338.702,19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18.468.010,84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21.123.452,43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6591222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Frota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6.003.004,39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3.651.544,86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5.067.115,14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38,8%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96029978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TDCO PMMG (Previncêndio)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3.944.509,91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5.010.400,34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4.710.208,61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-6,0%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62022575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Repasses de convênios e parcerias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1.726.050,39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3.581.487,78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107,5%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79028002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Obrigações tributárias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1.809.708,43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2.681.388,36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3.193.439,54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91426983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Material de consumo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738.026,38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1.227.574,93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1.909.670,12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55,6%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44106682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Precatórios e sentenças judiciais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991.057,77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4.381.374,60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1.776.359,42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-59,5%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35598088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Locação de Aeronaves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1.547.985,60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2964233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Telefonia e Rede IP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2.169.500,18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1.284.905,89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1.470.794,27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71229654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Utilidade pública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960.381,59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1.077.817,81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1.128.680,09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4,7%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8598854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Estagiários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350.778,33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484.043,53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867.872,05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20963410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Aluguéis e condomínios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950.730,00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797.324,66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804.227,36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11613631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Diárias e viagens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119.375,65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195.243,06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656.570,89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236,3%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19802191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Material Permanente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73.651,60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637.941,38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766,2%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41067767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Alimentação (Previncêndio)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333.130,00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548.806,70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472.573,55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-13,9%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3317936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Manutenção de Equipamentos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354.203,00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387.629,66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439.413,52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13,4%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00003269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Indenização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71.833,37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121.581,92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399.083,98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228,2%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18822756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Regularização fundiária de UC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387.330,40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19690295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Serviços de Consultoria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40.522,37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340.000,00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96188324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Locação de Equipamentos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15.706,08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196.728,10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198.880,67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20521604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Demais despesas de custeio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299.212,12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191.070,36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188.965,43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-1,1%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61278200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Gestão de Documentos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259.570,67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106.665,51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88.761,05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-16,8%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59979898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DEA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750.728,55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523.030,72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35.997,01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-93,1%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47646359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144.823.111,97 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169.129.992,07 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195.536.444,95 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15,6%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25970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3301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4529836"/>
              </p:ext>
            </p:extLst>
          </p:nvPr>
        </p:nvGraphicFramePr>
        <p:xfrm>
          <a:off x="2331963" y="1600196"/>
          <a:ext cx="4335537" cy="46792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4837">
                  <a:extLst>
                    <a:ext uri="{9D8B030D-6E8A-4147-A177-3AD203B41FA5}">
                      <a16:colId xmlns="" xmlns:a16="http://schemas.microsoft.com/office/drawing/2014/main" val="1418178366"/>
                    </a:ext>
                  </a:extLst>
                </a:gridCol>
                <a:gridCol w="1790700">
                  <a:extLst>
                    <a:ext uri="{9D8B030D-6E8A-4147-A177-3AD203B41FA5}">
                      <a16:colId xmlns="" xmlns:a16="http://schemas.microsoft.com/office/drawing/2014/main" val="1263473448"/>
                    </a:ext>
                  </a:extLst>
                </a:gridCol>
              </a:tblGrid>
              <a:tr h="35922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Unidade Executora/ Região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Despesa Empenhada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2020933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BELO HORIZONTE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154.989.757,65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770293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RIO DOCE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6.916.325,65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961345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JEQUITINHONHA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5.514.148,07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0626733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CENTRO SUL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4.991.600,00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8330249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MATA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4.864.004,70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8320642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ALTO MÉDIO SÃO FRANCISCO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4.800.490,10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917791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NORTE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4.056.516,12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8758078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CENTRO NORTE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3.735.805,51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6646627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sng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NORDESTE </a:t>
                      </a: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(SUL)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1.770.825,90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3004598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TRIÂNGULO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1.060.377,50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265252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sng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RIO DOCE </a:t>
                      </a:r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(CENTRO OESTE)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907.619,03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184055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NORDESTE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822.581,17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109977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ALTO PARANAÍBA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641.850,27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885558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NOROESTE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464.543,28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9000781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195.536.444,95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06759770"/>
                  </a:ext>
                </a:extLst>
              </a:tr>
            </a:tbl>
          </a:graphicData>
        </a:graphic>
      </p:graphicFrame>
      <p:sp>
        <p:nvSpPr>
          <p:cNvPr id="6" name="Título 1"/>
          <p:cNvSpPr txBox="1">
            <a:spLocks/>
          </p:cNvSpPr>
          <p:nvPr/>
        </p:nvSpPr>
        <p:spPr>
          <a:xfrm>
            <a:off x="457194" y="660772"/>
            <a:ext cx="8229600" cy="725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DESPESA REGIONALIZADA 2022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="" xmlns:a16="http://schemas.microsoft.com/office/drawing/2014/main" id="{D8C0270D-7A59-42AC-97D4-752FDA478CCE}"/>
              </a:ext>
            </a:extLst>
          </p:cNvPr>
          <p:cNvSpPr txBox="1">
            <a:spLocks/>
          </p:cNvSpPr>
          <p:nvPr/>
        </p:nvSpPr>
        <p:spPr bwMode="auto">
          <a:xfrm>
            <a:off x="-3118" y="66770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050" i="1" dirty="0"/>
              <a:t>Fonte: Armazém de Informações SIAFI/MG</a:t>
            </a:r>
          </a:p>
        </p:txBody>
      </p:sp>
    </p:spTree>
    <p:extLst>
      <p:ext uri="{BB962C8B-B14F-4D97-AF65-F5344CB8AC3E}">
        <p14:creationId xmlns:p14="http://schemas.microsoft.com/office/powerpoint/2010/main" val="2142195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457194" y="660772"/>
            <a:ext cx="8229600" cy="725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REPASSES LOA 2022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="" xmlns:a16="http://schemas.microsoft.com/office/drawing/2014/main" id="{D8C0270D-7A59-42AC-97D4-752FDA478CCE}"/>
              </a:ext>
            </a:extLst>
          </p:cNvPr>
          <p:cNvSpPr txBox="1">
            <a:spLocks/>
          </p:cNvSpPr>
          <p:nvPr/>
        </p:nvSpPr>
        <p:spPr bwMode="auto">
          <a:xfrm>
            <a:off x="-3118" y="66770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050" i="1" dirty="0"/>
              <a:t>Fonte: Armazém de Informações SIAFI/MG</a:t>
            </a:r>
          </a:p>
        </p:txBody>
      </p:sp>
      <p:graphicFrame>
        <p:nvGraphicFramePr>
          <p:cNvPr id="8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6427739"/>
              </p:ext>
            </p:extLst>
          </p:nvPr>
        </p:nvGraphicFramePr>
        <p:xfrm>
          <a:off x="1088961" y="2760640"/>
          <a:ext cx="6966066" cy="15112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71258">
                  <a:extLst>
                    <a:ext uri="{9D8B030D-6E8A-4147-A177-3AD203B41FA5}">
                      <a16:colId xmlns="" xmlns:a16="http://schemas.microsoft.com/office/drawing/2014/main" val="1418178366"/>
                    </a:ext>
                  </a:extLst>
                </a:gridCol>
                <a:gridCol w="822744">
                  <a:extLst>
                    <a:ext uri="{9D8B030D-6E8A-4147-A177-3AD203B41FA5}">
                      <a16:colId xmlns="" xmlns:a16="http://schemas.microsoft.com/office/drawing/2014/main" val="1614137854"/>
                    </a:ext>
                  </a:extLst>
                </a:gridCol>
                <a:gridCol w="1272064">
                  <a:extLst>
                    <a:ext uri="{9D8B030D-6E8A-4147-A177-3AD203B41FA5}">
                      <a16:colId xmlns="" xmlns:a16="http://schemas.microsoft.com/office/drawing/2014/main" val="1263473448"/>
                    </a:ext>
                  </a:extLst>
                </a:gridCol>
              </a:tblGrid>
              <a:tr h="35922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Unidade Orçamentária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Fonte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Valor Repasse ¹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2020933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1501 - SECRETARIA DE ESTADO DE PLANEJAMENTO E GESTÃO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60 - RDA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1.242.076,79 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770293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4031 - FUNDO ESPECIAL DO PODER JUDICIÁRIO DE MINAS GERAIS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60 - RDA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95.164,50 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96134547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1.337.241,29 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06759770"/>
                  </a:ext>
                </a:extLst>
              </a:tr>
              <a:tr h="288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¹ Despesa empenhada pela unidade orçamentária recebedora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45723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491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="" xmlns:a16="http://schemas.microsoft.com/office/drawing/2014/main" id="{B66A2D2F-AA9E-4743-834B-F18D651986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768463"/>
              </p:ext>
            </p:extLst>
          </p:nvPr>
        </p:nvGraphicFramePr>
        <p:xfrm>
          <a:off x="1714500" y="2962275"/>
          <a:ext cx="5715000" cy="1137045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2108200">
                  <a:extLst>
                    <a:ext uri="{9D8B030D-6E8A-4147-A177-3AD203B41FA5}">
                      <a16:colId xmlns="" xmlns:a16="http://schemas.microsoft.com/office/drawing/2014/main" val="1546027899"/>
                    </a:ext>
                  </a:extLst>
                </a:gridCol>
                <a:gridCol w="1854200">
                  <a:extLst>
                    <a:ext uri="{9D8B030D-6E8A-4147-A177-3AD203B41FA5}">
                      <a16:colId xmlns="" xmlns:a16="http://schemas.microsoft.com/office/drawing/2014/main" val="1806819913"/>
                    </a:ext>
                  </a:extLst>
                </a:gridCol>
                <a:gridCol w="1752600">
                  <a:extLst>
                    <a:ext uri="{9D8B030D-6E8A-4147-A177-3AD203B41FA5}">
                      <a16:colId xmlns="" xmlns:a16="http://schemas.microsoft.com/office/drawing/2014/main" val="126254085"/>
                    </a:ext>
                  </a:extLst>
                </a:gridCol>
              </a:tblGrid>
              <a:tr h="58102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>
                          <a:effectLst/>
                        </a:rPr>
                        <a:t>Receita arrecadada +</a:t>
                      </a:r>
                      <a:br>
                        <a:rPr lang="pt-BR" sz="1600" b="1" u="none" strike="noStrike">
                          <a:effectLst/>
                        </a:rPr>
                      </a:br>
                      <a:r>
                        <a:rPr lang="pt-BR" sz="1600" b="1" u="none" strike="noStrike">
                          <a:effectLst/>
                        </a:rPr>
                        <a:t>Transferência financeira</a:t>
                      </a:r>
                      <a:r>
                        <a:rPr lang="pt-BR" sz="1600" b="1" u="none" strike="noStrike" dirty="0">
                          <a:effectLst/>
                        </a:rPr>
                        <a:t/>
                      </a:r>
                      <a:br>
                        <a:rPr lang="pt-BR" sz="1600" b="1" u="none" strike="noStrike" dirty="0">
                          <a:effectLst/>
                        </a:rPr>
                      </a:br>
                      <a:r>
                        <a:rPr lang="pt-BR" sz="1600" b="1" u="none" strike="noStrike" dirty="0">
                          <a:effectLst/>
                        </a:rPr>
                        <a:t>(A)</a:t>
                      </a:r>
                      <a:endParaRPr lang="pt-B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Despesa Realizada + Repasses</a:t>
                      </a:r>
                    </a:p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(B)</a:t>
                      </a:r>
                      <a:endParaRPr lang="pt-B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>
                          <a:effectLst/>
                        </a:rPr>
                        <a:t>Superávit/ Déficit</a:t>
                      </a:r>
                      <a:r>
                        <a:rPr lang="pt-BR" sz="1600" b="1" u="none" strike="noStrike" dirty="0">
                          <a:effectLst/>
                        </a:rPr>
                        <a:t/>
                      </a:r>
                      <a:br>
                        <a:rPr lang="pt-BR" sz="1600" b="1" u="none" strike="noStrike" dirty="0">
                          <a:effectLst/>
                        </a:rPr>
                      </a:br>
                      <a:r>
                        <a:rPr lang="pt-BR" sz="1600" b="1" u="none" strike="noStrike">
                          <a:effectLst/>
                        </a:rPr>
                        <a:t>(C = A - B</a:t>
                      </a:r>
                      <a:r>
                        <a:rPr lang="pt-BR" sz="1600" b="1" u="none" strike="noStrike" dirty="0">
                          <a:effectLst/>
                        </a:rPr>
                        <a:t>)</a:t>
                      </a:r>
                      <a:endParaRPr lang="pt-B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2600527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323.442.820,36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196.873.686,24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126.569.134,12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612001583"/>
                  </a:ext>
                </a:extLst>
              </a:tr>
            </a:tbl>
          </a:graphicData>
        </a:graphic>
      </p:graphicFrame>
      <p:sp>
        <p:nvSpPr>
          <p:cNvPr id="5" name="Título 1"/>
          <p:cNvSpPr txBox="1">
            <a:spLocks/>
          </p:cNvSpPr>
          <p:nvPr/>
        </p:nvSpPr>
        <p:spPr>
          <a:xfrm>
            <a:off x="457194" y="660772"/>
            <a:ext cx="8229600" cy="725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RESULTADO IEF – 2022</a:t>
            </a:r>
          </a:p>
        </p:txBody>
      </p:sp>
    </p:spTree>
    <p:extLst>
      <p:ext uri="{BB962C8B-B14F-4D97-AF65-F5344CB8AC3E}">
        <p14:creationId xmlns:p14="http://schemas.microsoft.com/office/powerpoint/2010/main" val="3180092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B818CF4-9832-4B21-B4ED-E3D766663A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>
                <a:latin typeface="+mn-lt"/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2053428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2958856"/>
              </p:ext>
            </p:extLst>
          </p:nvPr>
        </p:nvGraphicFramePr>
        <p:xfrm>
          <a:off x="352691" y="1386260"/>
          <a:ext cx="8438607" cy="518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44525">
                  <a:extLst>
                    <a:ext uri="{9D8B030D-6E8A-4147-A177-3AD203B41FA5}">
                      <a16:colId xmlns="" xmlns:a16="http://schemas.microsoft.com/office/drawing/2014/main" val="2915649194"/>
                    </a:ext>
                  </a:extLst>
                </a:gridCol>
                <a:gridCol w="777904">
                  <a:extLst>
                    <a:ext uri="{9D8B030D-6E8A-4147-A177-3AD203B41FA5}">
                      <a16:colId xmlns="" xmlns:a16="http://schemas.microsoft.com/office/drawing/2014/main" val="4091161733"/>
                    </a:ext>
                  </a:extLst>
                </a:gridCol>
                <a:gridCol w="1276183">
                  <a:extLst>
                    <a:ext uri="{9D8B030D-6E8A-4147-A177-3AD203B41FA5}">
                      <a16:colId xmlns="" xmlns:a16="http://schemas.microsoft.com/office/drawing/2014/main" val="540489446"/>
                    </a:ext>
                  </a:extLst>
                </a:gridCol>
                <a:gridCol w="839995">
                  <a:extLst>
                    <a:ext uri="{9D8B030D-6E8A-4147-A177-3AD203B41FA5}">
                      <a16:colId xmlns="" xmlns:a16="http://schemas.microsoft.com/office/drawing/2014/main" val="82239528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Classificação de Receita – Descrição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Fonte de Recurso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Valor</a:t>
                      </a:r>
                      <a:r>
                        <a:rPr lang="pt-BR" sz="1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Arrecadado/ Recebido</a:t>
                      </a:r>
                      <a:endParaRPr lang="pt-B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Participação </a:t>
                      </a:r>
                    </a:p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(%)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9785727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TAXA FLORESTAL - PRINCIPAL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97.277.246,18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30,08%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5323616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TAXA DE FISCALIZAÇÃO DE RECURSOS MINERÁRIOS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78.328.385,02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24,22%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7240840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COMPENSACOES AMBIENTAIS - PRINCIPAL - DEMAIS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64.308.295,16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19,88%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9490846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COMPENSACOES AMBIENTAIS - PRINCIPAL - REPOSICAO FLORESTAL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30.311.596,21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9,37%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6841522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TAXA DA LEI DE POLITICA FLORESTAL - PRINCIPAL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17.615.230,55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5,45%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9599200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SERVICOS ADMINISTRATIVOS E COMERCIAIS GERAIS - PRINCIPAL - SISPASS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6.924.001,23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2,14%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0170363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RECURSOS RECEBIDOS POR DANOS ADVINDOS DE DESASTRES SOCIOAMBIENTAIS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4.761.319,69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1,47%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2136367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OUTROS SERVICOS - DIVIDA ATIVA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4.729.662,08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1,46%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3361924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TAXA DE CONTROLE E FISCALIZACAO AMBIENTAL - PRINCIPAL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4.309.341,34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1,33%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8668415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MULTAS ADMINISTRATIVAS POR DANOS AMBIENTAIS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3.946.465,29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1,22%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6893293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OUTRAS RECEITAS - PRIMARIAS - PRINCIPAL - DEMAIS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3.745.431,26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1,16%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4743071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TAXA DA LEI DA PESCA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3.021.156,16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0,93%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6365490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SERVICOS ADMINISTRATIVOS E COMERCIAIS GERAIS - PRINCIPAL - VISITACAO DE UCS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1.635.689,64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0,51%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3170994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ALIENACAO DE BENS MOVEIS E SEMOVENTES - PRINCIPAL - DEMAIS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994.169,00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0,31%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07695623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RECURSOS ORDINÁRIOS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474.174,64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0,15%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7628764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TAXA DE LIBERACAO E MANEJO DA FAUNA E FLORA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380.887,15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0,12%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0946102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OUTRAS RESTITUICOES - PRINCIPAL - DEMAIS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 / 60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369.929,52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0,11%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0861142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TAXA DE REPROGRAFIA, CERTIDOES E JULGAMENTO DE CONTENCIOSO - PRINCIPAL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155.664,67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07349112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REMUNERACAO DE DEPOSITOS BANCARIOS - PRINCIPAL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70 / 74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79.105,15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9525609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SERVICOS ADMINISTRATIVOS E COMERCIAIS GERAIS - PRINCIPAL - SERVICOS ESPECIAIS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69.777,60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0697265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COMPENSACOES AMBIENTAIS - PRINCIPAL - REPOSICAO DA PESCA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5.292,82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05074274"/>
                  </a:ext>
                </a:extLst>
              </a:tr>
              <a:tr h="216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323.442.820,36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35310406"/>
                  </a:ext>
                </a:extLst>
              </a:tr>
            </a:tbl>
          </a:graphicData>
        </a:graphic>
      </p:graphicFrame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194" y="660772"/>
            <a:ext cx="8229600" cy="725488"/>
          </a:xfrm>
        </p:spPr>
        <p:txBody>
          <a:bodyPr/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RECURSOS RECEBIDOS 2022 – Por classificação de receita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="" xmlns:a16="http://schemas.microsoft.com/office/drawing/2014/main" id="{D8C0270D-7A59-42AC-97D4-752FDA478CCE}"/>
              </a:ext>
            </a:extLst>
          </p:cNvPr>
          <p:cNvSpPr txBox="1">
            <a:spLocks/>
          </p:cNvSpPr>
          <p:nvPr/>
        </p:nvSpPr>
        <p:spPr bwMode="auto">
          <a:xfrm>
            <a:off x="-3118" y="66770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050" i="1" dirty="0"/>
              <a:t>Fonte: Armazém de Informações SIAFI/MG</a:t>
            </a:r>
          </a:p>
        </p:txBody>
      </p:sp>
    </p:spTree>
    <p:extLst>
      <p:ext uri="{BB962C8B-B14F-4D97-AF65-F5344CB8AC3E}">
        <p14:creationId xmlns:p14="http://schemas.microsoft.com/office/powerpoint/2010/main" val="1695119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404949" y="1825625"/>
          <a:ext cx="8110401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736488"/>
              </p:ext>
            </p:extLst>
          </p:nvPr>
        </p:nvGraphicFramePr>
        <p:xfrm>
          <a:off x="344975" y="1628633"/>
          <a:ext cx="8454037" cy="428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10646">
                  <a:extLst>
                    <a:ext uri="{9D8B030D-6E8A-4147-A177-3AD203B41FA5}">
                      <a16:colId xmlns="" xmlns:a16="http://schemas.microsoft.com/office/drawing/2014/main" val="308508507"/>
                    </a:ext>
                  </a:extLst>
                </a:gridCol>
                <a:gridCol w="1305169">
                  <a:extLst>
                    <a:ext uri="{9D8B030D-6E8A-4147-A177-3AD203B41FA5}">
                      <a16:colId xmlns="" xmlns:a16="http://schemas.microsoft.com/office/drawing/2014/main" val="1917132640"/>
                    </a:ext>
                  </a:extLst>
                </a:gridCol>
                <a:gridCol w="838222">
                  <a:extLst>
                    <a:ext uri="{9D8B030D-6E8A-4147-A177-3AD203B41FA5}">
                      <a16:colId xmlns="" xmlns:a16="http://schemas.microsoft.com/office/drawing/2014/main" val="1645897665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Fonte de Recurso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Valor</a:t>
                      </a:r>
                      <a:r>
                        <a:rPr lang="pt-BR" sz="1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Arrecadado/ Recebido</a:t>
                      </a:r>
                      <a:endParaRPr lang="pt-B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Participação </a:t>
                      </a:r>
                    </a:p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(%)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2609517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 – TAXA FLORESTAL - ADMINISTRAÇÃO INDIRETA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97.559.044,36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3540436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61 – RECURSOS DIRETAMENTE ARRECADADOS COM VINCULACAO ESPECIFICA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96.260.873,83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29,8%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6722453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72 – TAXA DE FISCALIZAÇÃO DE RECURSOS MINERÁRIOS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78.328.385,02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1687475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 – TAXA DE EXPEDIENTE - ADMINISTRACAO INDIRETA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21.172.938,53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6,5%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3802612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 – RECURSOS DIRETAMENTE ARRECADADOS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19.503.468,80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3479189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 – RECURSOS RECEBIDOS POR DANOS ADVINDOS DE DESASTRES SOCIOAMBIENTAIS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4.761.319,69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4803126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52 – TAXA DE CONTROLE E FISCALIZACAO AMBIENTAL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4.309.341,34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9300165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47 – ALIENACAO DE BENS DE ENTIDADES ESTADUAIS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994.169,00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801612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 – RECURSOS ORDINÁRIOS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474.174,64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0,15%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7568538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70 – CONVÊNIOS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72.874,46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1299158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74 – ACORDOS E AJUSTES DE COOPERACAO MÚTUA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6.230,69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8253704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323.442.820,36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24128726"/>
                  </a:ext>
                </a:extLst>
              </a:tr>
            </a:tbl>
          </a:graphicData>
        </a:graphic>
      </p:graphicFrame>
      <p:sp>
        <p:nvSpPr>
          <p:cNvPr id="8" name="Título 1"/>
          <p:cNvSpPr txBox="1">
            <a:spLocks/>
          </p:cNvSpPr>
          <p:nvPr/>
        </p:nvSpPr>
        <p:spPr>
          <a:xfrm>
            <a:off x="457194" y="660772"/>
            <a:ext cx="8229600" cy="725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RECURSOS RECEBIDOS 2022 – Por fonte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D8C0270D-7A59-42AC-97D4-752FDA478CCE}"/>
              </a:ext>
            </a:extLst>
          </p:cNvPr>
          <p:cNvSpPr txBox="1">
            <a:spLocks/>
          </p:cNvSpPr>
          <p:nvPr/>
        </p:nvSpPr>
        <p:spPr bwMode="auto">
          <a:xfrm>
            <a:off x="-3118" y="66770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050" i="1" dirty="0"/>
              <a:t>Fonte: Armazém de Informações SIAFI/MG</a:t>
            </a:r>
          </a:p>
        </p:txBody>
      </p:sp>
    </p:spTree>
    <p:extLst>
      <p:ext uri="{BB962C8B-B14F-4D97-AF65-F5344CB8AC3E}">
        <p14:creationId xmlns:p14="http://schemas.microsoft.com/office/powerpoint/2010/main" val="327094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457194" y="660772"/>
            <a:ext cx="8229600" cy="725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RECURSOS RECEBIDOS 2022 – Por fonte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="" xmlns:a16="http://schemas.microsoft.com/office/drawing/2014/main" id="{D8C0270D-7A59-42AC-97D4-752FDA478CCE}"/>
              </a:ext>
            </a:extLst>
          </p:cNvPr>
          <p:cNvSpPr txBox="1">
            <a:spLocks/>
          </p:cNvSpPr>
          <p:nvPr/>
        </p:nvSpPr>
        <p:spPr bwMode="auto">
          <a:xfrm>
            <a:off x="-3118" y="66770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050" i="1" dirty="0"/>
              <a:t>Fonte: Armazém de Informações SIAFI/MG</a:t>
            </a:r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="" xmlns:a16="http://schemas.microsoft.com/office/drawing/2014/main" id="{6F35E6C8-938C-4029-BAEC-66714936B7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500326"/>
              </p:ext>
            </p:extLst>
          </p:nvPr>
        </p:nvGraphicFramePr>
        <p:xfrm>
          <a:off x="362642" y="1584555"/>
          <a:ext cx="8324151" cy="4649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5892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</p:nvPr>
        </p:nvGraphicFramePr>
        <p:xfrm>
          <a:off x="404949" y="1825625"/>
          <a:ext cx="8110401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70614"/>
              </p:ext>
            </p:extLst>
          </p:nvPr>
        </p:nvGraphicFramePr>
        <p:xfrm>
          <a:off x="670608" y="1677171"/>
          <a:ext cx="7802771" cy="46482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50771">
                  <a:extLst>
                    <a:ext uri="{9D8B030D-6E8A-4147-A177-3AD203B41FA5}">
                      <a16:colId xmlns="" xmlns:a16="http://schemas.microsoft.com/office/drawing/2014/main" val="308508507"/>
                    </a:ext>
                  </a:extLst>
                </a:gridCol>
                <a:gridCol w="1260000">
                  <a:extLst>
                    <a:ext uri="{9D8B030D-6E8A-4147-A177-3AD203B41FA5}">
                      <a16:colId xmlns="" xmlns:a16="http://schemas.microsoft.com/office/drawing/2014/main" val="4058198681"/>
                    </a:ext>
                  </a:extLst>
                </a:gridCol>
                <a:gridCol w="1260000">
                  <a:extLst>
                    <a:ext uri="{9D8B030D-6E8A-4147-A177-3AD203B41FA5}">
                      <a16:colId xmlns="" xmlns:a16="http://schemas.microsoft.com/office/drawing/2014/main" val="658280137"/>
                    </a:ext>
                  </a:extLst>
                </a:gridCol>
                <a:gridCol w="1260000">
                  <a:extLst>
                    <a:ext uri="{9D8B030D-6E8A-4147-A177-3AD203B41FA5}">
                      <a16:colId xmlns="" xmlns:a16="http://schemas.microsoft.com/office/drawing/2014/main" val="1917132640"/>
                    </a:ext>
                  </a:extLst>
                </a:gridCol>
                <a:gridCol w="972000">
                  <a:extLst>
                    <a:ext uri="{9D8B030D-6E8A-4147-A177-3AD203B41FA5}">
                      <a16:colId xmlns="" xmlns:a16="http://schemas.microsoft.com/office/drawing/2014/main" val="2700565711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Fonte de Recurso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2021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2022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Variação</a:t>
                      </a:r>
                    </a:p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2021/2022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2609517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 – TAXA FLORESTAL</a:t>
                      </a:r>
                    </a:p>
                  </a:txBody>
                  <a:tcPr marL="3600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69.044.553,32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91.046.846,37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97.559.044,36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7,2%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3540436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61 – RDA COM VINCULAÇÃO ESPECÍFICA</a:t>
                      </a:r>
                    </a:p>
                  </a:txBody>
                  <a:tcPr marL="3600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16.244.595,95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50.704.357,19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96.260.873,83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89,8%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7610109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72 – TFRM</a:t>
                      </a:r>
                    </a:p>
                  </a:txBody>
                  <a:tcPr marL="3600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44.549.182,31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72.543.923,23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78.328.385,02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8,0%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6479017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91 – TAXA DE EXPEDIENTE</a:t>
                      </a:r>
                    </a:p>
                  </a:txBody>
                  <a:tcPr marL="3600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13.951.083,35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19.140.468,13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21.172.938,53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10,6%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2733607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 – RDA LIVRE UTILIZAÇÃO</a:t>
                      </a:r>
                    </a:p>
                  </a:txBody>
                  <a:tcPr marL="3600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24.643.617,74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18.692.939,78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19.503.468,80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1687475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 – DANOS DESASTRES AMBIENTAIS</a:t>
                      </a:r>
                    </a:p>
                  </a:txBody>
                  <a:tcPr marL="3600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2.119.127,80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4.761.319,69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124,7%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3802612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52 – TFAMG</a:t>
                      </a:r>
                    </a:p>
                  </a:txBody>
                  <a:tcPr marL="3600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3.349.294,23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4.499.456,80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4.309.341,34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-4,2%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3479189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47 – ALIENACAO DE BENS</a:t>
                      </a:r>
                    </a:p>
                  </a:txBody>
                  <a:tcPr marL="3600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673.503,00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789.642,00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994.169,00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25,9%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20092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 – RECURSOS ORDINÁRIOS</a:t>
                      </a:r>
                    </a:p>
                  </a:txBody>
                  <a:tcPr marL="3600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627.517,57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474.174,64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-24,4%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4803126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70 – CONVÊNIOS</a:t>
                      </a:r>
                    </a:p>
                  </a:txBody>
                  <a:tcPr marL="3600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5.919,89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17.685,53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72.874,46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312,1%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801612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74 – ACORDOS E AJUSTES</a:t>
                      </a:r>
                    </a:p>
                  </a:txBody>
                  <a:tcPr marL="3600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293,75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1.504,80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6.230,69</a:t>
                      </a:r>
                    </a:p>
                  </a:txBody>
                  <a:tcPr marL="0" marR="3600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314,1%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7568538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 – CFURH</a:t>
                      </a:r>
                    </a:p>
                  </a:txBody>
                  <a:tcPr marL="3600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16.150.750,99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1299158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3600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188.612.794,53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260.183.469,20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323.442.820,36</a:t>
                      </a:r>
                    </a:p>
                  </a:txBody>
                  <a:tcPr marL="0" marR="3600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24,3%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24128726"/>
                  </a:ext>
                </a:extLst>
              </a:tr>
            </a:tbl>
          </a:graphicData>
        </a:graphic>
      </p:graphicFrame>
      <p:sp>
        <p:nvSpPr>
          <p:cNvPr id="8" name="Título 1"/>
          <p:cNvSpPr txBox="1">
            <a:spLocks/>
          </p:cNvSpPr>
          <p:nvPr/>
        </p:nvSpPr>
        <p:spPr>
          <a:xfrm>
            <a:off x="457194" y="660772"/>
            <a:ext cx="8229600" cy="725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RECURSOS RECEBIDOS 2020/2022 – Por fonte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="" xmlns:a16="http://schemas.microsoft.com/office/drawing/2014/main" id="{D8C0270D-7A59-42AC-97D4-752FDA478CCE}"/>
              </a:ext>
            </a:extLst>
          </p:cNvPr>
          <p:cNvSpPr txBox="1">
            <a:spLocks/>
          </p:cNvSpPr>
          <p:nvPr/>
        </p:nvSpPr>
        <p:spPr bwMode="auto">
          <a:xfrm>
            <a:off x="-3118" y="66770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050" i="1" dirty="0"/>
              <a:t>Fonte: Armazém de Informações SIAFI/MG</a:t>
            </a:r>
          </a:p>
        </p:txBody>
      </p:sp>
    </p:spTree>
    <p:extLst>
      <p:ext uri="{BB962C8B-B14F-4D97-AF65-F5344CB8AC3E}">
        <p14:creationId xmlns:p14="http://schemas.microsoft.com/office/powerpoint/2010/main" val="2936541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Espaço Reservado para Conteúdo 9">
            <a:extLst>
              <a:ext uri="{FF2B5EF4-FFF2-40B4-BE49-F238E27FC236}">
                <a16:creationId xmlns="" xmlns:a16="http://schemas.microsoft.com/office/drawing/2014/main" id="{3BA4D547-C6EF-4626-98FD-992F98DD56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6954879"/>
              </p:ext>
            </p:extLst>
          </p:nvPr>
        </p:nvGraphicFramePr>
        <p:xfrm>
          <a:off x="457194" y="1496290"/>
          <a:ext cx="8229600" cy="48629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194" y="660772"/>
            <a:ext cx="8229600" cy="725488"/>
          </a:xfrm>
        </p:spPr>
        <p:txBody>
          <a:bodyPr>
            <a:normAutofit/>
          </a:bodyPr>
          <a:lstStyle/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RECURSOS RECEBIDOS 2020/2022 – Por fonte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="" xmlns:a16="http://schemas.microsoft.com/office/drawing/2014/main" id="{D8C0270D-7A59-42AC-97D4-752FDA478CCE}"/>
              </a:ext>
            </a:extLst>
          </p:cNvPr>
          <p:cNvSpPr txBox="1">
            <a:spLocks/>
          </p:cNvSpPr>
          <p:nvPr/>
        </p:nvSpPr>
        <p:spPr bwMode="auto">
          <a:xfrm>
            <a:off x="-3118" y="66770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050" i="1" dirty="0"/>
              <a:t>Fonte: Armazém de Informações SIAFI/MG</a:t>
            </a:r>
          </a:p>
        </p:txBody>
      </p:sp>
    </p:spTree>
    <p:extLst>
      <p:ext uri="{BB962C8B-B14F-4D97-AF65-F5344CB8AC3E}">
        <p14:creationId xmlns:p14="http://schemas.microsoft.com/office/powerpoint/2010/main" val="1183990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Número de Slide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87E5B9-0DB7-468B-8F39-A1D61887435E}" type="slidenum">
              <a:rPr lang="pt-BR" altLang="pt-B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pt-BR" altLang="pt-BR" sz="1200">
              <a:solidFill>
                <a:srgbClr val="898989"/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813735"/>
              </p:ext>
            </p:extLst>
          </p:nvPr>
        </p:nvGraphicFramePr>
        <p:xfrm>
          <a:off x="711198" y="2372755"/>
          <a:ext cx="7735568" cy="25962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0063">
                  <a:extLst>
                    <a:ext uri="{9D8B030D-6E8A-4147-A177-3AD203B41FA5}">
                      <a16:colId xmlns="" xmlns:a16="http://schemas.microsoft.com/office/drawing/2014/main" val="2022075763"/>
                    </a:ext>
                  </a:extLst>
                </a:gridCol>
                <a:gridCol w="2124389">
                  <a:extLst>
                    <a:ext uri="{9D8B030D-6E8A-4147-A177-3AD203B41FA5}">
                      <a16:colId xmlns="" xmlns:a16="http://schemas.microsoft.com/office/drawing/2014/main" val="1791557584"/>
                    </a:ext>
                  </a:extLst>
                </a:gridCol>
                <a:gridCol w="1368000">
                  <a:extLst>
                    <a:ext uri="{9D8B030D-6E8A-4147-A177-3AD203B41FA5}">
                      <a16:colId xmlns="" xmlns:a16="http://schemas.microsoft.com/office/drawing/2014/main" val="2912659687"/>
                    </a:ext>
                  </a:extLst>
                </a:gridCol>
                <a:gridCol w="1368000">
                  <a:extLst>
                    <a:ext uri="{9D8B030D-6E8A-4147-A177-3AD203B41FA5}">
                      <a16:colId xmlns="" xmlns:a16="http://schemas.microsoft.com/office/drawing/2014/main" val="2553039298"/>
                    </a:ext>
                  </a:extLst>
                </a:gridCol>
                <a:gridCol w="1368000">
                  <a:extLst>
                    <a:ext uri="{9D8B030D-6E8A-4147-A177-3AD203B41FA5}">
                      <a16:colId xmlns="" xmlns:a16="http://schemas.microsoft.com/office/drawing/2014/main" val="1032948587"/>
                    </a:ext>
                  </a:extLst>
                </a:gridCol>
                <a:gridCol w="1047116">
                  <a:extLst>
                    <a:ext uri="{9D8B030D-6E8A-4147-A177-3AD203B41FA5}">
                      <a16:colId xmlns="" xmlns:a16="http://schemas.microsoft.com/office/drawing/2014/main" val="757129909"/>
                    </a:ext>
                  </a:extLst>
                </a:gridCol>
              </a:tblGrid>
              <a:tr h="4320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Grupo de Despesa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2021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2022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Variação</a:t>
                      </a:r>
                    </a:p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2021/2022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4679951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Pessoal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73.820.571,75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94.374.185,80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109.070.612,41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15,6%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6108218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Outras Despesas Correntes</a:t>
                      </a:r>
                    </a:p>
                  </a:txBody>
                  <a:tcPr marL="36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71.002.540,22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74.408.154,67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85.429.840,76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429616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Investimentos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347.651,60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648.661,38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86,6%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6002044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Inversão Financeira</a:t>
                      </a:r>
                    </a:p>
                  </a:txBody>
                  <a:tcPr marL="36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387.330,40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33909804"/>
                  </a:ext>
                </a:extLst>
              </a:tr>
              <a:tr h="4320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144.823.111,97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169.129.992,07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195.536.444,95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15,6%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20365811"/>
                  </a:ext>
                </a:extLst>
              </a:tr>
            </a:tbl>
          </a:graphicData>
        </a:graphic>
      </p:graphicFrame>
      <p:sp>
        <p:nvSpPr>
          <p:cNvPr id="6" name="Título 1"/>
          <p:cNvSpPr txBox="1">
            <a:spLocks/>
          </p:cNvSpPr>
          <p:nvPr/>
        </p:nvSpPr>
        <p:spPr>
          <a:xfrm>
            <a:off x="457194" y="660772"/>
            <a:ext cx="8229600" cy="725488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DESPESA REALIZADA 2020/2022 – Por grupo de despesa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="" xmlns:a16="http://schemas.microsoft.com/office/drawing/2014/main" id="{D8C0270D-7A59-42AC-97D4-752FDA478CCE}"/>
              </a:ext>
            </a:extLst>
          </p:cNvPr>
          <p:cNvSpPr txBox="1">
            <a:spLocks/>
          </p:cNvSpPr>
          <p:nvPr/>
        </p:nvSpPr>
        <p:spPr bwMode="auto">
          <a:xfrm>
            <a:off x="-3118" y="66770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050" i="1" dirty="0"/>
              <a:t>Fonte: Armazém de Informações SIAFI/MG</a:t>
            </a:r>
          </a:p>
        </p:txBody>
      </p:sp>
    </p:spTree>
    <p:extLst>
      <p:ext uri="{BB962C8B-B14F-4D97-AF65-F5344CB8AC3E}">
        <p14:creationId xmlns:p14="http://schemas.microsoft.com/office/powerpoint/2010/main" val="3384545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Número de Slide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15F650-0067-482D-BD3D-51BE49215AF9}" type="slidenum">
              <a:rPr lang="pt-BR" altLang="pt-BR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pt-BR" altLang="pt-BR" sz="1200">
              <a:solidFill>
                <a:srgbClr val="898989"/>
              </a:solidFill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182689"/>
              </p:ext>
            </p:extLst>
          </p:nvPr>
        </p:nvGraphicFramePr>
        <p:xfrm>
          <a:off x="587185" y="1756828"/>
          <a:ext cx="7969618" cy="48355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90035">
                  <a:extLst>
                    <a:ext uri="{9D8B030D-6E8A-4147-A177-3AD203B41FA5}">
                      <a16:colId xmlns="" xmlns:a16="http://schemas.microsoft.com/office/drawing/2014/main" val="1735689890"/>
                    </a:ext>
                  </a:extLst>
                </a:gridCol>
                <a:gridCol w="1296000">
                  <a:extLst>
                    <a:ext uri="{9D8B030D-6E8A-4147-A177-3AD203B41FA5}">
                      <a16:colId xmlns="" xmlns:a16="http://schemas.microsoft.com/office/drawing/2014/main" val="892731297"/>
                    </a:ext>
                  </a:extLst>
                </a:gridCol>
                <a:gridCol w="1296000">
                  <a:extLst>
                    <a:ext uri="{9D8B030D-6E8A-4147-A177-3AD203B41FA5}">
                      <a16:colId xmlns="" xmlns:a16="http://schemas.microsoft.com/office/drawing/2014/main" val="2941675011"/>
                    </a:ext>
                  </a:extLst>
                </a:gridCol>
                <a:gridCol w="1224000">
                  <a:extLst>
                    <a:ext uri="{9D8B030D-6E8A-4147-A177-3AD203B41FA5}">
                      <a16:colId xmlns="" xmlns:a16="http://schemas.microsoft.com/office/drawing/2014/main" val="2501278293"/>
                    </a:ext>
                  </a:extLst>
                </a:gridCol>
                <a:gridCol w="763583">
                  <a:extLst>
                    <a:ext uri="{9D8B030D-6E8A-4147-A177-3AD203B41FA5}">
                      <a16:colId xmlns="" xmlns:a16="http://schemas.microsoft.com/office/drawing/2014/main" val="4124708128"/>
                    </a:ext>
                  </a:extLst>
                </a:gridCol>
              </a:tblGrid>
              <a:tr h="51911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Projeto/Atividade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Crédito Inicial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Crédito Final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Despesa Empenhada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Taxa de Execução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388" marR="6388" marT="6388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9329426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2500 - ASSESSORAMENTO E GERENCIAMENTO DE POLITICAS PUBLICAS</a:t>
                      </a:r>
                    </a:p>
                  </a:txBody>
                  <a:tcPr marL="36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87.613.977,00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106.666.545,81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95.772.927,45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89,8%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53258559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4274 - CONTROLE E MONITORAMENTO DE ATIVIDADES FLORESTAIS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12.191.400,00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14.377.616,88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11.883.885,42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82,7%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166563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4276 - </a:t>
                      </a:r>
                      <a:r>
                        <a:rPr lang="pt-BR" sz="1400" b="0" i="0" u="none" strike="sng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FOMENTO FLORESTAL </a:t>
                      </a: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(RECUPERACAO AMBIENTAL)</a:t>
                      </a:r>
                    </a:p>
                  </a:txBody>
                  <a:tcPr marL="36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55.289.177,00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52.746.354,89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15.664.809,86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29,7%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0929417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4277- PARC - PROGRAMA DE CONCESSAO DE PARQUES ESTADUAIS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700.000,00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700.000,00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340.000,00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48,6%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1850711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4280 - GESTAO DE UNIDADES DE CONSERVACAO</a:t>
                      </a:r>
                    </a:p>
                  </a:txBody>
                  <a:tcPr marL="36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73.541.118,00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83.431.046,01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60.513.875,96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72,5%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46627387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4283 - PROTECAO E CONSERVACAO DA FAUNA SILVESTRE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13.515.098,00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10.770.346,29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4.874.378,23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45,3%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80238725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4285 - GESTAO DE AERONAVES DO SISEMA</a:t>
                      </a:r>
                    </a:p>
                  </a:txBody>
                  <a:tcPr marL="36000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4.487.598,00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4.723.825,00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4.710.208,61</a:t>
                      </a:r>
                    </a:p>
                  </a:txBody>
                  <a:tcPr marL="9525" marR="36000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70018119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7004 - PRECATORIOS E SENTENCAS JUDICIARIAS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3.394.148,00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6.494.148,00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1.776.359,42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27,4%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41347155"/>
                  </a:ext>
                </a:extLst>
              </a:tr>
              <a:tr h="284418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250.732.516,00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279.909.882,88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195.536.444,95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69,9%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0339163"/>
                  </a:ext>
                </a:extLst>
              </a:tr>
            </a:tbl>
          </a:graphicData>
        </a:graphic>
      </p:graphicFrame>
      <p:sp>
        <p:nvSpPr>
          <p:cNvPr id="6" name="Título 1"/>
          <p:cNvSpPr txBox="1">
            <a:spLocks/>
          </p:cNvSpPr>
          <p:nvPr/>
        </p:nvSpPr>
        <p:spPr>
          <a:xfrm>
            <a:off x="457194" y="660772"/>
            <a:ext cx="8229600" cy="1011388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CRÉDITO ORÇAMENTÁRIO E DESPESA REALIZADA 2022 –</a:t>
            </a:r>
          </a:p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Por Projeto/Atividade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="" xmlns:a16="http://schemas.microsoft.com/office/drawing/2014/main" id="{D8C0270D-7A59-42AC-97D4-752FDA478CCE}"/>
              </a:ext>
            </a:extLst>
          </p:cNvPr>
          <p:cNvSpPr txBox="1">
            <a:spLocks/>
          </p:cNvSpPr>
          <p:nvPr/>
        </p:nvSpPr>
        <p:spPr bwMode="auto">
          <a:xfrm>
            <a:off x="-3118" y="6677030"/>
            <a:ext cx="727392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050" i="1" dirty="0"/>
              <a:t>Fonte: Armazém de Informações SIAFI/MG</a:t>
            </a:r>
          </a:p>
        </p:txBody>
      </p:sp>
    </p:spTree>
    <p:extLst>
      <p:ext uri="{BB962C8B-B14F-4D97-AF65-F5344CB8AC3E}">
        <p14:creationId xmlns:p14="http://schemas.microsoft.com/office/powerpoint/2010/main" val="654939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457193" y="522749"/>
            <a:ext cx="8229600" cy="725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altLang="pt-BR" sz="24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DESPESA REALIZADA 2022 – Por agrupamento de despesa</a:t>
            </a:r>
          </a:p>
        </p:txBody>
      </p:sp>
      <p:graphicFrame>
        <p:nvGraphicFramePr>
          <p:cNvPr id="7" name="Espaço Reservado para Conteú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1615773"/>
              </p:ext>
            </p:extLst>
          </p:nvPr>
        </p:nvGraphicFramePr>
        <p:xfrm>
          <a:off x="2356600" y="1151546"/>
          <a:ext cx="4430787" cy="57064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6787">
                  <a:extLst>
                    <a:ext uri="{9D8B030D-6E8A-4147-A177-3AD203B41FA5}">
                      <a16:colId xmlns="" xmlns:a16="http://schemas.microsoft.com/office/drawing/2014/main" val="3979675666"/>
                    </a:ext>
                  </a:extLst>
                </a:gridCol>
                <a:gridCol w="1260000">
                  <a:extLst>
                    <a:ext uri="{9D8B030D-6E8A-4147-A177-3AD203B41FA5}">
                      <a16:colId xmlns="" xmlns:a16="http://schemas.microsoft.com/office/drawing/2014/main" val="4250248792"/>
                    </a:ext>
                  </a:extLst>
                </a:gridCol>
                <a:gridCol w="864000">
                  <a:extLst>
                    <a:ext uri="{9D8B030D-6E8A-4147-A177-3AD203B41FA5}">
                      <a16:colId xmlns="" xmlns:a16="http://schemas.microsoft.com/office/drawing/2014/main" val="33597936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Agrupamento de Despesa</a:t>
                      </a:r>
                      <a:endParaRPr lang="pt-B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94" marR="5494" marT="549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Despesa Empenhada</a:t>
                      </a:r>
                      <a:endParaRPr lang="pt-B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494" marR="5494" marT="549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Participação (%)</a:t>
                      </a:r>
                      <a:endParaRPr lang="pt-BR" sz="12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94" marR="5494" marT="5494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110170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Pessoal e encargos sociais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107.567.419,99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55,0%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15568922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Terceirizados - MGS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36.942.214,67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18,9%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47542768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Auxílios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21.123.452,43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6591222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Frota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5.067.115,14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96029978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TDCO PMMG (</a:t>
                      </a:r>
                      <a:r>
                        <a:rPr lang="pt-BR" sz="12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Previncêndio</a:t>
                      </a:r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4.710.208,61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62022575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Repasses de convênios e parcerias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3.581.487,78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79028002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Obrigações tributárias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3.193.439,54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91426983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Material de consumo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1.909.670,12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44106682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Precatórios e sentenças judiciais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1.776.359,42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35598088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Locação de Aeronaves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1.547.985,60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2964233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Telefonia e Rede IP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1.470.794,27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71229654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Utilidade pública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1.128.680,09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8598854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Estagiários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867.872,05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20963410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Aluguéis e condomínios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804.227,36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11613631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Diárias e viagens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656.570,89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19802191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Material Permanente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637.941,38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41067767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Alimentação (Previncêndio)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472.573,55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3317936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Manutenção de Equipamentos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439.413,52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00003269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Indenização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399.083,98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18822756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Regularização fundiária de UC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387.330,40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19690295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Serviços de Consultoria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340.000,00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96188324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Locação de Equipamentos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198.880,67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20521604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Demais despesas de custeio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188.965,43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61278200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Gestão de Documentos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88.761,05 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0,05%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59979898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DEA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35.997,01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0,02%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95869045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36000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195.536.444,95 </a:t>
                      </a:r>
                    </a:p>
                  </a:txBody>
                  <a:tcPr marL="9525" marR="36000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25970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9540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004FE0A67A36B49B5B8457D067A5C85" ma:contentTypeVersion="16" ma:contentTypeDescription="Crie um novo documento." ma:contentTypeScope="" ma:versionID="d74d6aa3575394376a1c4f04b0d0ab17">
  <xsd:schema xmlns:xsd="http://www.w3.org/2001/XMLSchema" xmlns:xs="http://www.w3.org/2001/XMLSchema" xmlns:p="http://schemas.microsoft.com/office/2006/metadata/properties" xmlns:ns2="f3b2db86-7adf-4281-833e-934809a2dee9" xmlns:ns3="44f16c43-2172-4e52-8cfe-8bfd6bfb69e8" targetNamespace="http://schemas.microsoft.com/office/2006/metadata/properties" ma:root="true" ma:fieldsID="deea387100a0416df44c0c224870850f" ns2:_="" ns3:_="">
    <xsd:import namespace="f3b2db86-7adf-4281-833e-934809a2dee9"/>
    <xsd:import namespace="44f16c43-2172-4e52-8cfe-8bfd6bfb69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b2db86-7adf-4281-833e-934809a2de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Marcações de imagem" ma:readOnly="false" ma:fieldId="{5cf76f15-5ced-4ddc-b409-7134ff3c332f}" ma:taxonomyMulti="true" ma:sspId="ac9bf8b5-4d3d-40de-81d2-004b03e3f0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f16c43-2172-4e52-8cfe-8bfd6bfb69e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1d949c1-6a14-4bdf-9b70-1127089e7791}" ma:internalName="TaxCatchAll" ma:showField="CatchAllData" ma:web="44f16c43-2172-4e52-8cfe-8bfd6bfb69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BB404D-8D2D-4BA1-8C6F-CE51AC842F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b2db86-7adf-4281-833e-934809a2dee9"/>
    <ds:schemaRef ds:uri="44f16c43-2172-4e52-8cfe-8bfd6bfb69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1DECC09-383F-45AF-935C-29BB9D018B1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1676</TotalTime>
  <Words>1316</Words>
  <Application>Microsoft Office PowerPoint</Application>
  <PresentationFormat>Apresentação na tela (4:3)</PresentationFormat>
  <Paragraphs>588</Paragraphs>
  <Slides>15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Tema do Office</vt:lpstr>
      <vt:lpstr>Apresentação do PowerPoint</vt:lpstr>
      <vt:lpstr>RECURSOS RECEBIDOS 2022 – Por classificação de receita</vt:lpstr>
      <vt:lpstr>Apresentação do PowerPoint</vt:lpstr>
      <vt:lpstr>Apresentação do PowerPoint</vt:lpstr>
      <vt:lpstr>Apresentação do PowerPoint</vt:lpstr>
      <vt:lpstr>RECURSOS RECEBIDOS 2020/2022 – Por fonte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Obrigado!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Daniela Giordano Leite</dc:creator>
  <cp:lastModifiedBy>m1020926</cp:lastModifiedBy>
  <cp:revision>203</cp:revision>
  <dcterms:created xsi:type="dcterms:W3CDTF">2016-10-25T12:27:55Z</dcterms:created>
  <dcterms:modified xsi:type="dcterms:W3CDTF">2023-05-10T13:54:09Z</dcterms:modified>
</cp:coreProperties>
</file>