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9"/>
  </p:notesMasterIdLst>
  <p:handoutMasterIdLst>
    <p:handoutMasterId r:id="rId20"/>
  </p:handoutMasterIdLst>
  <p:sldIdLst>
    <p:sldId id="256" r:id="rId4"/>
    <p:sldId id="260" r:id="rId5"/>
    <p:sldId id="261" r:id="rId6"/>
    <p:sldId id="309" r:id="rId7"/>
    <p:sldId id="306" r:id="rId8"/>
    <p:sldId id="262" r:id="rId9"/>
    <p:sldId id="280" r:id="rId10"/>
    <p:sldId id="287" r:id="rId11"/>
    <p:sldId id="290" r:id="rId12"/>
    <p:sldId id="292" r:id="rId13"/>
    <p:sldId id="296" r:id="rId14"/>
    <p:sldId id="299" r:id="rId15"/>
    <p:sldId id="311" r:id="rId16"/>
    <p:sldId id="300" r:id="rId17"/>
    <p:sldId id="307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19C"/>
    <a:srgbClr val="F4A288"/>
    <a:srgbClr val="F4B5AE"/>
    <a:srgbClr val="F4A988"/>
    <a:srgbClr val="F49788"/>
    <a:srgbClr val="F19F99"/>
    <a:srgbClr val="D8BFEB"/>
    <a:srgbClr val="F4F9F1"/>
    <a:srgbClr val="CFAFE7"/>
    <a:srgbClr val="AE7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18" autoAdjust="0"/>
    <p:restoredTop sz="94249" autoAdjust="0"/>
  </p:normalViewPr>
  <p:slideViewPr>
    <p:cSldViewPr snapToGrid="0">
      <p:cViewPr>
        <p:scale>
          <a:sx n="101" d="100"/>
          <a:sy n="101" d="100"/>
        </p:scale>
        <p:origin x="-58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meioambientemg.sharepoint.com/sites/GPO/Documentos%20Compartilhados/P&#250;blico%20GPO/2023/Relat&#243;rios/23.01.26%20Conselho%20de%20Administra&#231;&#227;o/1%20Recei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https://meioambientemg.sharepoint.com/sites/GPO/Documentos%20Compartilhados/P&#250;blico%20GPO/2023/Relat&#243;rios/23.01.26%20Conselho%20de%20Administra&#231;&#227;o/ok%202%20Receita%20hist&#243;rico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Trabalho\OneDrive%20-%20Sisema\P&#250;blico%20GPO\2023\Relat&#243;rios\23.01.26%20Conselho%20de%20Administra&#231;&#227;o\5%20Despesa%20Agrupament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2.4720406411462722E-2"/>
          <c:w val="0.56504531861244767"/>
          <c:h val="0.9540591624160187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F27-401B-AD92-D165AF860395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F27-401B-AD92-D165AF860395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F27-401B-AD92-D165AF860395}"/>
              </c:ext>
            </c:extLst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F27-401B-AD92-D165AF860395}"/>
              </c:ext>
            </c:extLst>
          </c:dPt>
          <c:dPt>
            <c:idx val="4"/>
            <c:bubble3D val="0"/>
            <c:spPr>
              <a:solidFill>
                <a:srgbClr val="F4B5AE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F27-401B-AD92-D165AF860395}"/>
              </c:ext>
            </c:extLst>
          </c:dPt>
          <c:dPt>
            <c:idx val="5"/>
            <c:bubble3D val="0"/>
            <c:spPr>
              <a:solidFill>
                <a:srgbClr val="D3B5E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F27-401B-AD92-D165AF860395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F27-401B-AD92-D165AF860395}"/>
              </c:ext>
            </c:extLst>
          </c:dPt>
          <c:dPt>
            <c:idx val="7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F27-401B-AD92-D165AF860395}"/>
              </c:ext>
            </c:extLst>
          </c:dPt>
          <c:dPt>
            <c:idx val="8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7F27-401B-AD92-D165AF860395}"/>
              </c:ext>
            </c:extLst>
          </c:dPt>
          <c:dPt>
            <c:idx val="9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7F27-401B-AD92-D165AF860395}"/>
              </c:ext>
            </c:extLst>
          </c:dPt>
          <c:dPt>
            <c:idx val="10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7F27-401B-AD92-D165AF860395}"/>
              </c:ext>
            </c:extLst>
          </c:dPt>
          <c:dPt>
            <c:idx val="1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7F27-401B-AD92-D165AF860395}"/>
              </c:ext>
            </c:extLst>
          </c:dPt>
          <c:dPt>
            <c:idx val="12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7F27-401B-AD92-D165AF860395}"/>
              </c:ext>
            </c:extLst>
          </c:dPt>
          <c:dPt>
            <c:idx val="1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7F27-401B-AD92-D165AF860395}"/>
              </c:ext>
            </c:extLst>
          </c:dPt>
          <c:dPt>
            <c:idx val="1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7F27-401B-AD92-D165AF860395}"/>
              </c:ext>
            </c:extLst>
          </c:dPt>
          <c:dPt>
            <c:idx val="1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E-7F27-401B-AD92-D165AF860395}"/>
              </c:ext>
            </c:extLst>
          </c:dPt>
          <c:cat>
            <c:strRef>
              <c:f>GRÁFICO!$B$3:$B$13</c:f>
              <c:strCache>
                <c:ptCount val="11"/>
                <c:pt idx="0">
                  <c:v>TAXA  FLORESTAL - ADMINISTRAÇÃO INDIRETA</c:v>
                </c:pt>
                <c:pt idx="1">
                  <c:v>TAXA DE FISCALIZAÇÃO DE RECURSOS MINERÁRIOS</c:v>
                </c:pt>
                <c:pt idx="2">
                  <c:v>RECURSOS DIRETAMENTE ARRECADADOS COM VINCULACAO ESPECIFICA</c:v>
                </c:pt>
                <c:pt idx="3">
                  <c:v>TAXA DE EXPEDIENTE - ADMINISTRACAO INDIRETA</c:v>
                </c:pt>
                <c:pt idx="4">
                  <c:v>RECURSOS DIRETAMENTE ARRECADADOS</c:v>
                </c:pt>
                <c:pt idx="5">
                  <c:v>TAXA DE CONTROLE E FISCALIZACAO AMBIENTAL</c:v>
                </c:pt>
                <c:pt idx="6">
                  <c:v>RECURSOS RECEBIDOS POR DANOS ADVINDOS DE DESASTRES SOCIOAMBIENTAIS</c:v>
                </c:pt>
                <c:pt idx="7">
                  <c:v>ALIENACAO DE BENS DE ENTIDADES ESTADUAIS</c:v>
                </c:pt>
                <c:pt idx="8">
                  <c:v>RECURSOS ORDINÁRIOS</c:v>
                </c:pt>
                <c:pt idx="9">
                  <c:v>CONVÊNIOS</c:v>
                </c:pt>
                <c:pt idx="10">
                  <c:v>ACORDOS E AJUSTES DE COOPERACAO MÚTUA</c:v>
                </c:pt>
              </c:strCache>
            </c:strRef>
          </c:cat>
          <c:val>
            <c:numRef>
              <c:f>GRÁFICO!$C$3:$C$13</c:f>
              <c:numCache>
                <c:formatCode>#,##0.00</c:formatCode>
                <c:ptCount val="11"/>
                <c:pt idx="0">
                  <c:v>91046846.370000005</c:v>
                </c:pt>
                <c:pt idx="1">
                  <c:v>72543923.230000004</c:v>
                </c:pt>
                <c:pt idx="2">
                  <c:v>50704357.190000005</c:v>
                </c:pt>
                <c:pt idx="3">
                  <c:v>19140468.130000003</c:v>
                </c:pt>
                <c:pt idx="4">
                  <c:v>18692939.779999997</c:v>
                </c:pt>
                <c:pt idx="5">
                  <c:v>4499456.8</c:v>
                </c:pt>
                <c:pt idx="6">
                  <c:v>2119127.7999999998</c:v>
                </c:pt>
                <c:pt idx="7">
                  <c:v>789642</c:v>
                </c:pt>
                <c:pt idx="8">
                  <c:v>627517.56999999995</c:v>
                </c:pt>
                <c:pt idx="9">
                  <c:v>17685.53</c:v>
                </c:pt>
                <c:pt idx="10">
                  <c:v>1504.8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7F27-401B-AD92-D165AF860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.63401207477940735"/>
          <c:y val="1.5356187787847274E-2"/>
          <c:w val="0.35223133383625566"/>
          <c:h val="0.9654935398268587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79346374143777"/>
          <c:y val="2.6936024339214205E-2"/>
          <c:w val="0.81030757141202836"/>
          <c:h val="0.679273133918808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GRÁFICO!$C$4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GRÁFICO!$B$5:$B$14</c:f>
              <c:strCache>
                <c:ptCount val="10"/>
                <c:pt idx="0">
                  <c:v>TAXA FLORESTAL</c:v>
                </c:pt>
                <c:pt idx="1">
                  <c:v>TFRM / CFURH</c:v>
                </c:pt>
                <c:pt idx="2">
                  <c:v>RDA COM VINCULAÇÃO ESPECÍFICA</c:v>
                </c:pt>
                <c:pt idx="3">
                  <c:v>TAXA DE EXPEDIENTE</c:v>
                </c:pt>
                <c:pt idx="4">
                  <c:v>RDA LIVRE UTILIZAÇÃO</c:v>
                </c:pt>
                <c:pt idx="5">
                  <c:v>TFAMG</c:v>
                </c:pt>
                <c:pt idx="6">
                  <c:v>DANOS ADVINDOS DE DESASTRES SOCIOAMBIENTAIS</c:v>
                </c:pt>
                <c:pt idx="7">
                  <c:v>ALIENACAO DE BENS</c:v>
                </c:pt>
                <c:pt idx="8">
                  <c:v>RECURSOS ORDINÁRIOS</c:v>
                </c:pt>
                <c:pt idx="9">
                  <c:v>CONVÊNIOS E ACORDOS</c:v>
                </c:pt>
              </c:strCache>
            </c:strRef>
          </c:cat>
          <c:val>
            <c:numRef>
              <c:f>GRÁFICO!$C$5:$C$14</c:f>
              <c:numCache>
                <c:formatCode>#,##0.00</c:formatCode>
                <c:ptCount val="10"/>
                <c:pt idx="0">
                  <c:v>90051766.450000003</c:v>
                </c:pt>
                <c:pt idx="1">
                  <c:v>31069370.25</c:v>
                </c:pt>
                <c:pt idx="2">
                  <c:v>40180267.869999997</c:v>
                </c:pt>
                <c:pt idx="3">
                  <c:v>23737477.129999999</c:v>
                </c:pt>
                <c:pt idx="4">
                  <c:v>34428226.57</c:v>
                </c:pt>
                <c:pt idx="5">
                  <c:v>4098076.23</c:v>
                </c:pt>
                <c:pt idx="6">
                  <c:v>26670.45</c:v>
                </c:pt>
                <c:pt idx="7">
                  <c:v>1287771</c:v>
                </c:pt>
                <c:pt idx="9">
                  <c:v>29750.14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BCB-43DC-9F2B-2D7557B2F1B2}"/>
            </c:ext>
          </c:extLst>
        </c:ser>
        <c:ser>
          <c:idx val="1"/>
          <c:order val="1"/>
          <c:tx>
            <c:strRef>
              <c:f>GRÁFICO!$D$4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GRÁFICO!$B$5:$B$14</c:f>
              <c:strCache>
                <c:ptCount val="10"/>
                <c:pt idx="0">
                  <c:v>TAXA FLORESTAL</c:v>
                </c:pt>
                <c:pt idx="1">
                  <c:v>TFRM / CFURH</c:v>
                </c:pt>
                <c:pt idx="2">
                  <c:v>RDA COM VINCULAÇÃO ESPECÍFICA</c:v>
                </c:pt>
                <c:pt idx="3">
                  <c:v>TAXA DE EXPEDIENTE</c:v>
                </c:pt>
                <c:pt idx="4">
                  <c:v>RDA LIVRE UTILIZAÇÃO</c:v>
                </c:pt>
                <c:pt idx="5">
                  <c:v>TFAMG</c:v>
                </c:pt>
                <c:pt idx="6">
                  <c:v>DANOS ADVINDOS DE DESASTRES SOCIOAMBIENTAIS</c:v>
                </c:pt>
                <c:pt idx="7">
                  <c:v>ALIENACAO DE BENS</c:v>
                </c:pt>
                <c:pt idx="8">
                  <c:v>RECURSOS ORDINÁRIOS</c:v>
                </c:pt>
                <c:pt idx="9">
                  <c:v>CONVÊNIOS E ACORDOS</c:v>
                </c:pt>
              </c:strCache>
            </c:strRef>
          </c:cat>
          <c:val>
            <c:numRef>
              <c:f>GRÁFICO!$D$5:$D$14</c:f>
              <c:numCache>
                <c:formatCode>#,##0.00</c:formatCode>
                <c:ptCount val="10"/>
                <c:pt idx="0">
                  <c:v>69044553.319999993</c:v>
                </c:pt>
                <c:pt idx="1">
                  <c:v>60699933.300000004</c:v>
                </c:pt>
                <c:pt idx="2">
                  <c:v>16244595.949999999</c:v>
                </c:pt>
                <c:pt idx="3">
                  <c:v>13951083.35</c:v>
                </c:pt>
                <c:pt idx="4">
                  <c:v>24643617.739999998</c:v>
                </c:pt>
                <c:pt idx="5">
                  <c:v>3349294.23</c:v>
                </c:pt>
                <c:pt idx="7">
                  <c:v>673503</c:v>
                </c:pt>
                <c:pt idx="9">
                  <c:v>6213.64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BCB-43DC-9F2B-2D7557B2F1B2}"/>
            </c:ext>
          </c:extLst>
        </c:ser>
        <c:ser>
          <c:idx val="2"/>
          <c:order val="2"/>
          <c:tx>
            <c:strRef>
              <c:f>GRÁFICO!$E$4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GRÁFICO!$B$5:$B$14</c:f>
              <c:strCache>
                <c:ptCount val="10"/>
                <c:pt idx="0">
                  <c:v>TAXA FLORESTAL</c:v>
                </c:pt>
                <c:pt idx="1">
                  <c:v>TFRM / CFURH</c:v>
                </c:pt>
                <c:pt idx="2">
                  <c:v>RDA COM VINCULAÇÃO ESPECÍFICA</c:v>
                </c:pt>
                <c:pt idx="3">
                  <c:v>TAXA DE EXPEDIENTE</c:v>
                </c:pt>
                <c:pt idx="4">
                  <c:v>RDA LIVRE UTILIZAÇÃO</c:v>
                </c:pt>
                <c:pt idx="5">
                  <c:v>TFAMG</c:v>
                </c:pt>
                <c:pt idx="6">
                  <c:v>DANOS ADVINDOS DE DESASTRES SOCIOAMBIENTAIS</c:v>
                </c:pt>
                <c:pt idx="7">
                  <c:v>ALIENACAO DE BENS</c:v>
                </c:pt>
                <c:pt idx="8">
                  <c:v>RECURSOS ORDINÁRIOS</c:v>
                </c:pt>
                <c:pt idx="9">
                  <c:v>CONVÊNIOS E ACORDOS</c:v>
                </c:pt>
              </c:strCache>
            </c:strRef>
          </c:cat>
          <c:val>
            <c:numRef>
              <c:f>GRÁFICO!$E$5:$E$14</c:f>
              <c:numCache>
                <c:formatCode>#,##0.00</c:formatCode>
                <c:ptCount val="10"/>
                <c:pt idx="0">
                  <c:v>91046846.370000005</c:v>
                </c:pt>
                <c:pt idx="1">
                  <c:v>72543923.230000004</c:v>
                </c:pt>
                <c:pt idx="2">
                  <c:v>50704357.189999998</c:v>
                </c:pt>
                <c:pt idx="3">
                  <c:v>19140468.129999999</c:v>
                </c:pt>
                <c:pt idx="4">
                  <c:v>18692939.780000001</c:v>
                </c:pt>
                <c:pt idx="5">
                  <c:v>4499456.8</c:v>
                </c:pt>
                <c:pt idx="6">
                  <c:v>2119127.7999999998</c:v>
                </c:pt>
                <c:pt idx="7">
                  <c:v>789642</c:v>
                </c:pt>
                <c:pt idx="8">
                  <c:v>627517.56999999995</c:v>
                </c:pt>
                <c:pt idx="9">
                  <c:v>19190.329999999998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BCB-43DC-9F2B-2D7557B2F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237056"/>
        <c:axId val="116238592"/>
      </c:barChart>
      <c:catAx>
        <c:axId val="11623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6238592"/>
        <c:crosses val="autoZero"/>
        <c:auto val="1"/>
        <c:lblAlgn val="ctr"/>
        <c:lblOffset val="100"/>
        <c:noMultiLvlLbl val="0"/>
      </c:catAx>
      <c:valAx>
        <c:axId val="116238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623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429071627140998"/>
          <c:y val="0.92306300834947519"/>
          <c:w val="0.22883527403090384"/>
          <c:h val="7.62673458140921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992292630087884E-2"/>
          <c:y val="7.1240737668627242E-4"/>
          <c:w val="0.56231759005923476"/>
          <c:h val="0.99928759262331368"/>
        </c:manualLayout>
      </c:layout>
      <c:pieChart>
        <c:varyColors val="1"/>
        <c:ser>
          <c:idx val="0"/>
          <c:order val="0"/>
          <c:tx>
            <c:strRef>
              <c:f>'2021'!$B$1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E79-4EA7-AEF7-2CE25ED379C6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E79-4EA7-AEF7-2CE25ED379C6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E79-4EA7-AEF7-2CE25ED379C6}"/>
              </c:ext>
            </c:extLst>
          </c:dPt>
          <c:dPt>
            <c:idx val="3"/>
            <c:bubble3D val="0"/>
            <c:spPr>
              <a:solidFill>
                <a:srgbClr val="F5C59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E79-4EA7-AEF7-2CE25ED379C6}"/>
              </c:ext>
            </c:extLst>
          </c:dPt>
          <c:dPt>
            <c:idx val="4"/>
            <c:bubble3D val="0"/>
            <c:spPr>
              <a:solidFill>
                <a:srgbClr val="ED877F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E79-4EA7-AEF7-2CE25ED379C6}"/>
              </c:ext>
            </c:extLst>
          </c:dPt>
          <c:dPt>
            <c:idx val="5"/>
            <c:bubble3D val="0"/>
            <c:spPr>
              <a:solidFill>
                <a:srgbClr val="D3B5E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E79-4EA7-AEF7-2CE25ED379C6}"/>
              </c:ext>
            </c:extLst>
          </c:dPt>
          <c:dPt>
            <c:idx val="6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E79-4EA7-AEF7-2CE25ED379C6}"/>
              </c:ext>
            </c:extLst>
          </c:dPt>
          <c:dPt>
            <c:idx val="7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E79-4EA7-AEF7-2CE25ED379C6}"/>
              </c:ext>
            </c:extLst>
          </c:dPt>
          <c:dPt>
            <c:idx val="8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CE79-4EA7-AEF7-2CE25ED379C6}"/>
              </c:ext>
            </c:extLst>
          </c:dPt>
          <c:dPt>
            <c:idx val="9"/>
            <c:bubble3D val="0"/>
            <c:spPr>
              <a:solidFill>
                <a:srgbClr val="F5C59D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CE79-4EA7-AEF7-2CE25ED379C6}"/>
              </c:ext>
            </c:extLst>
          </c:dPt>
          <c:dPt>
            <c:idx val="10"/>
            <c:bubble3D val="0"/>
            <c:spPr>
              <a:solidFill>
                <a:srgbClr val="F09B9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CE79-4EA7-AEF7-2CE25ED379C6}"/>
              </c:ext>
            </c:extLst>
          </c:dPt>
          <c:dPt>
            <c:idx val="11"/>
            <c:bubble3D val="0"/>
            <c:spPr>
              <a:solidFill>
                <a:srgbClr val="D3B5E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CE79-4EA7-AEF7-2CE25ED379C6}"/>
              </c:ext>
            </c:extLst>
          </c:dPt>
          <c:dPt>
            <c:idx val="1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CE79-4EA7-AEF7-2CE25ED379C6}"/>
              </c:ext>
            </c:extLst>
          </c:dPt>
          <c:cat>
            <c:strRef>
              <c:f>'2021'!$A$2:$A$14</c:f>
              <c:strCache>
                <c:ptCount val="13"/>
                <c:pt idx="0">
                  <c:v>Pessoal e encargos sociais</c:v>
                </c:pt>
                <c:pt idx="1">
                  <c:v>Terceirizados - MGS</c:v>
                </c:pt>
                <c:pt idx="2">
                  <c:v>Auxílios</c:v>
                </c:pt>
                <c:pt idx="3">
                  <c:v>TDCO PMMG (Previncêndio)</c:v>
                </c:pt>
                <c:pt idx="4">
                  <c:v>Precatórios e sentenças judiciais</c:v>
                </c:pt>
                <c:pt idx="5">
                  <c:v>Frota</c:v>
                </c:pt>
                <c:pt idx="6">
                  <c:v>Obrigações tributárias</c:v>
                </c:pt>
                <c:pt idx="7">
                  <c:v>Repasses de convênios e parcerias</c:v>
                </c:pt>
                <c:pt idx="8">
                  <c:v>Telefonia e Rede IP</c:v>
                </c:pt>
                <c:pt idx="9">
                  <c:v>Material de consumo</c:v>
                </c:pt>
                <c:pt idx="10">
                  <c:v>Utilidade pública</c:v>
                </c:pt>
                <c:pt idx="11">
                  <c:v>Aluguéis e condomínios</c:v>
                </c:pt>
                <c:pt idx="12">
                  <c:v>Demais Despesas</c:v>
                </c:pt>
              </c:strCache>
            </c:strRef>
          </c:cat>
          <c:val>
            <c:numRef>
              <c:f>'2021'!$B$2:$B$14</c:f>
              <c:numCache>
                <c:formatCode>#,##0.00_ ;\-#,##0.00\ </c:formatCode>
                <c:ptCount val="13"/>
                <c:pt idx="0">
                  <c:v>90120710.449999988</c:v>
                </c:pt>
                <c:pt idx="1">
                  <c:v>35874437.779999986</c:v>
                </c:pt>
                <c:pt idx="2">
                  <c:v>18468010.84</c:v>
                </c:pt>
                <c:pt idx="3">
                  <c:v>5010400.34</c:v>
                </c:pt>
                <c:pt idx="4">
                  <c:v>4381374.6000000006</c:v>
                </c:pt>
                <c:pt idx="5">
                  <c:v>3651544.86</c:v>
                </c:pt>
                <c:pt idx="6">
                  <c:v>2681388.3600000003</c:v>
                </c:pt>
                <c:pt idx="7">
                  <c:v>1726050.39</c:v>
                </c:pt>
                <c:pt idx="8">
                  <c:v>1284905.8900000001</c:v>
                </c:pt>
                <c:pt idx="9">
                  <c:v>1227574.9300000002</c:v>
                </c:pt>
                <c:pt idx="10">
                  <c:v>1077817.8099999998</c:v>
                </c:pt>
                <c:pt idx="11">
                  <c:v>797324.65999999992</c:v>
                </c:pt>
                <c:pt idx="12">
                  <c:v>2828451.1599999997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A-CE79-4EA7-AEF7-2CE25ED379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240914330153177"/>
          <c:y val="4.4996984040374402E-2"/>
          <c:w val="0.34597522531905733"/>
          <c:h val="0.932748787239798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D1624-709E-42FD-B938-1CBBD1EC2DC0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11423-A21B-473A-AD6E-9334A7C8E5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214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56DD3-A2F0-4C14-B246-F0ABEAE61156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4E358-74F8-437E-BD5B-D1E832497F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23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38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56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63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0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12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83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70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0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10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95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72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4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3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47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75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465882" y="2659570"/>
            <a:ext cx="586864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altLang="pt-BR" sz="2400" b="1" dirty="0">
                <a:solidFill>
                  <a:srgbClr val="006666"/>
                </a:solidFill>
              </a:rPr>
              <a:t>CONSELHO DE ADMINISTRAÇÃO – IEF</a:t>
            </a:r>
            <a:r>
              <a:rPr lang="pt-BR" altLang="pt-BR" b="1" dirty="0">
                <a:solidFill>
                  <a:srgbClr val="006666"/>
                </a:solidFill>
              </a:rPr>
              <a:t/>
            </a: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rgbClr val="006666"/>
                </a:solidFill>
              </a:rPr>
              <a:t/>
            </a: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sz="2000" b="1" dirty="0">
                <a:solidFill>
                  <a:schemeClr val="accent6">
                    <a:lumMod val="75000"/>
                  </a:schemeClr>
                </a:solidFill>
              </a:rPr>
              <a:t>DEMONSTRAÇÃO DOS RESULTADOS ORÇAMENTÁRIOS E FINANCEIROS 2021</a:t>
            </a:r>
            <a:r>
              <a:rPr lang="pt-BR" altLang="pt-BR" sz="2000" dirty="0">
                <a:solidFill>
                  <a:srgbClr val="006666"/>
                </a:solidFill>
              </a:rPr>
              <a:t/>
            </a:r>
            <a:br>
              <a:rPr lang="pt-BR" altLang="pt-BR" sz="2000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rgbClr val="006666"/>
                </a:solidFill>
              </a:rPr>
              <a:t/>
            </a: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</a:rPr>
              <a:t>Helbert Gomes da Silva </a:t>
            </a: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dirty="0">
                <a:solidFill>
                  <a:schemeClr val="bg1">
                    <a:lumMod val="50000"/>
                  </a:schemeClr>
                </a:solidFill>
              </a:rPr>
              <a:t>Diretor de Administração e Finanças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2395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2021 – Por agrupamento de despesa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="" xmlns:a16="http://schemas.microsoft.com/office/drawing/2014/main" id="{6B9B7365-D832-42BC-8B83-5D47259B8D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099397"/>
              </p:ext>
            </p:extLst>
          </p:nvPr>
        </p:nvGraphicFramePr>
        <p:xfrm>
          <a:off x="457194" y="1609964"/>
          <a:ext cx="8151968" cy="458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941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306073"/>
              </p:ext>
            </p:extLst>
          </p:nvPr>
        </p:nvGraphicFramePr>
        <p:xfrm>
          <a:off x="1096600" y="1086746"/>
          <a:ext cx="6950787" cy="57712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787">
                  <a:extLst>
                    <a:ext uri="{9D8B030D-6E8A-4147-A177-3AD203B41FA5}">
                      <a16:colId xmlns="" xmlns:a16="http://schemas.microsoft.com/office/drawing/2014/main" val="3979675666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4250248792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3381927572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935885194"/>
                    </a:ext>
                  </a:extLst>
                </a:gridCol>
                <a:gridCol w="864000">
                  <a:extLst>
                    <a:ext uri="{9D8B030D-6E8A-4147-A177-3AD203B41FA5}">
                      <a16:colId xmlns="" xmlns:a16="http://schemas.microsoft.com/office/drawing/2014/main" val="33597936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</a:rPr>
                        <a:t>Agrupamento de Despesa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effectLst/>
                          <a:latin typeface="+mn-lt"/>
                        </a:rPr>
                        <a:t>Variação 2020/2021</a:t>
                      </a:r>
                      <a:endParaRPr lang="pt-BR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101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64.744.014,87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73.079.031,94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90.120.710,45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55689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Terceirizados -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40.973.653,82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34.243.399,05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35.874.437,78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754276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Auxílios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15.955.272,31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17.338.702,19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18.468.010,84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5912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TDCO PMMG (Previncêndio)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5.179.855,02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3.944.509,91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5.010.400,34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02997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396.721,48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991.057,77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4.381.374,60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20225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7.803.844,26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6.003.004,39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3.651.544,86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-39,2%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902800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2.337.666,06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1.809.708,43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2.681.388,36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142698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Repasses de convênios e parcerias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1.726.050,39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410668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Telefonia e Rede IP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1.767.456,69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2.169.500,18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1.284.905,89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-40,8%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559808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732.521,78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738.026,38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1.227.574,93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66,3%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296423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Utilidade pública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1.219.865,02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960.381,59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1.077.817,81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122965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Aluguéis e condomínios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1.086.924,35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950.730,00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797.324,66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-16,1%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859885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Alimentação (Previncêndio)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462.157,34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333.130,00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548.806,70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09634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1.566.423,24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750.728,55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523.030,72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-30,3%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16136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Estagiários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614.121,86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350.778,33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484.043,53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980219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Manutenção de Equipamentos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347.543,84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354.203,00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387.629,66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10677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Locação de Equipamentos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18.256,08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15.706,08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196.728,10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1152,6%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3179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Diárias e passagens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384.679,57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119.375,65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195.243,06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00032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Demais despesas de custeio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495.443,06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299.212,12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191.070,36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-36,1%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882275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Indenização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184.227,41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71.833,37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121.581,92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1969029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Gestão de Documentos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237.204,07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259.570,67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106.665,51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-58,9%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618832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323.489,80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73.651,60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05216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2.187.735,13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40.522,37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5997989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Regularização fundiária de UC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135.244,88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674537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Geral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149.154.321,94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144.823.111,97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5970436"/>
                  </a:ext>
                </a:extLst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57194" y="522751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2019/2021 – Por agrupamento de despesa</a:t>
            </a:r>
          </a:p>
        </p:txBody>
      </p:sp>
    </p:spTree>
    <p:extLst>
      <p:ext uri="{BB962C8B-B14F-4D97-AF65-F5344CB8AC3E}">
        <p14:creationId xmlns:p14="http://schemas.microsoft.com/office/powerpoint/2010/main" val="741265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74007"/>
              </p:ext>
            </p:extLst>
          </p:nvPr>
        </p:nvGraphicFramePr>
        <p:xfrm>
          <a:off x="2404225" y="1600196"/>
          <a:ext cx="4335537" cy="4679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4837">
                  <a:extLst>
                    <a:ext uri="{9D8B030D-6E8A-4147-A177-3AD203B41FA5}">
                      <a16:colId xmlns="" xmlns:a16="http://schemas.microsoft.com/office/drawing/2014/main" val="1418178366"/>
                    </a:ext>
                  </a:extLst>
                </a:gridCol>
                <a:gridCol w="1790700">
                  <a:extLst>
                    <a:ext uri="{9D8B030D-6E8A-4147-A177-3AD203B41FA5}">
                      <a16:colId xmlns=""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Unidade Executora/ Região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02093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BELO HORIZONTE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132.014.415,60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7029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JEQUITINHONHA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5.367.538,23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61345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CENTRO NORTE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5.207.065,00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0626733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ALTO MÉDIO SÃO FRANCISCO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4.594.515,26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30249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CENTRO SUL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4.547.070,55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832064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4.535.275,43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1779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RIO DOCE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4.157.333,30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758078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3.528.030,65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64662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sng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NORDESTE </a:t>
                      </a: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(SUL)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1.698.341,38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004598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TRIÂNGULO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911.753,49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65252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sng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RIO DOCE </a:t>
                      </a: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(CENTRO OESTE)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772.704,31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8405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NORDESTE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742.822,64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09977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ALTO PARANAÍBA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593.103,61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88555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460.022,62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000781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6759770"/>
                  </a:ext>
                </a:extLst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REGIONALIZADA 2021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2142195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REPASSES LOA 2021</a:t>
            </a:r>
          </a:p>
        </p:txBody>
      </p:sp>
      <p:graphicFrame>
        <p:nvGraphicFramePr>
          <p:cNvPr id="10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341720"/>
              </p:ext>
            </p:extLst>
          </p:nvPr>
        </p:nvGraphicFramePr>
        <p:xfrm>
          <a:off x="1088961" y="2760640"/>
          <a:ext cx="6966066" cy="1511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71258">
                  <a:extLst>
                    <a:ext uri="{9D8B030D-6E8A-4147-A177-3AD203B41FA5}">
                      <a16:colId xmlns="" xmlns:a16="http://schemas.microsoft.com/office/drawing/2014/main" val="1418178366"/>
                    </a:ext>
                  </a:extLst>
                </a:gridCol>
                <a:gridCol w="822744">
                  <a:extLst>
                    <a:ext uri="{9D8B030D-6E8A-4147-A177-3AD203B41FA5}">
                      <a16:colId xmlns="" xmlns:a16="http://schemas.microsoft.com/office/drawing/2014/main" val="1614137854"/>
                    </a:ext>
                  </a:extLst>
                </a:gridCol>
                <a:gridCol w="1272064">
                  <a:extLst>
                    <a:ext uri="{9D8B030D-6E8A-4147-A177-3AD203B41FA5}">
                      <a16:colId xmlns=""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Unidade Orçamentária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Valor Repasse ¹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02093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1501 - SECRETARIA DE ESTADO DE PLANEJAMENTO E GESTÃO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60 - RDA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1.090.265,44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7029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4031 - FUNDO ESPECIAL DO PODER JUDICIÁRIO DE MINAS GERAIS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60 - RDA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64.224,81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6134547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1.154.490,25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6759770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¹ Despesa empenhada pela unidade orçamentária recebedora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45723909"/>
                  </a:ext>
                </a:extLst>
              </a:tr>
            </a:tbl>
          </a:graphicData>
        </a:graphic>
      </p:graphicFrame>
      <p:sp>
        <p:nvSpPr>
          <p:cNvPr id="11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193491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B66A2D2F-AA9E-4743-834B-F18D6519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505771"/>
              </p:ext>
            </p:extLst>
          </p:nvPr>
        </p:nvGraphicFramePr>
        <p:xfrm>
          <a:off x="1714500" y="2962275"/>
          <a:ext cx="5715000" cy="117304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08200">
                  <a:extLst>
                    <a:ext uri="{9D8B030D-6E8A-4147-A177-3AD203B41FA5}">
                      <a16:colId xmlns="" xmlns:a16="http://schemas.microsoft.com/office/drawing/2014/main" val="1546027899"/>
                    </a:ext>
                  </a:extLst>
                </a:gridCol>
                <a:gridCol w="1854200">
                  <a:extLst>
                    <a:ext uri="{9D8B030D-6E8A-4147-A177-3AD203B41FA5}">
                      <a16:colId xmlns="" xmlns:a16="http://schemas.microsoft.com/office/drawing/2014/main" val="1806819913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12625408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Receita arrecadada +</a:t>
                      </a:r>
                      <a:b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Transferência financeira</a:t>
                      </a:r>
                      <a:b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(A)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Despesa Realizada + Repasses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(B)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solidFill>
                            <a:schemeClr val="tx1"/>
                          </a:solidFill>
                          <a:effectLst/>
                        </a:rPr>
                        <a:t>Superávit/ Déficit</a:t>
                      </a:r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600" b="1" u="none" strike="noStrike">
                          <a:solidFill>
                            <a:schemeClr val="tx1"/>
                          </a:solidFill>
                          <a:effectLst/>
                        </a:rPr>
                        <a:t>(C = A - B</a:t>
                      </a:r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600527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260.183.469,20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170.284.482,32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89.898.986,88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612001583"/>
                  </a:ext>
                </a:extLst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RESULTADO IEF – 2021</a:t>
            </a:r>
          </a:p>
        </p:txBody>
      </p:sp>
    </p:spTree>
    <p:extLst>
      <p:ext uri="{BB962C8B-B14F-4D97-AF65-F5344CB8AC3E}">
        <p14:creationId xmlns:p14="http://schemas.microsoft.com/office/powerpoint/2010/main" val="3180092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B818CF4-9832-4B21-B4ED-E3D766663A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2053428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457194" y="660772"/>
            <a:ext cx="8229600" cy="725488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2021 – Por classificação de receita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818706"/>
              </p:ext>
            </p:extLst>
          </p:nvPr>
        </p:nvGraphicFramePr>
        <p:xfrm>
          <a:off x="352691" y="1378671"/>
          <a:ext cx="8438607" cy="51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525">
                  <a:extLst>
                    <a:ext uri="{9D8B030D-6E8A-4147-A177-3AD203B41FA5}">
                      <a16:colId xmlns="" xmlns:a16="http://schemas.microsoft.com/office/drawing/2014/main" val="2915649194"/>
                    </a:ext>
                  </a:extLst>
                </a:gridCol>
                <a:gridCol w="808384">
                  <a:extLst>
                    <a:ext uri="{9D8B030D-6E8A-4147-A177-3AD203B41FA5}">
                      <a16:colId xmlns="" xmlns:a16="http://schemas.microsoft.com/office/drawing/2014/main" val="4091161733"/>
                    </a:ext>
                  </a:extLst>
                </a:gridCol>
                <a:gridCol w="1245703">
                  <a:extLst>
                    <a:ext uri="{9D8B030D-6E8A-4147-A177-3AD203B41FA5}">
                      <a16:colId xmlns="" xmlns:a16="http://schemas.microsoft.com/office/drawing/2014/main" val="540489446"/>
                    </a:ext>
                  </a:extLst>
                </a:gridCol>
                <a:gridCol w="839995">
                  <a:extLst>
                    <a:ext uri="{9D8B030D-6E8A-4147-A177-3AD203B41FA5}">
                      <a16:colId xmlns="" xmlns:a16="http://schemas.microsoft.com/office/drawing/2014/main" val="8223952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Classificação de Receita – Descrição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Fonte de Recurso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</a:t>
                      </a:r>
                      <a:r>
                        <a:rPr lang="pt-BR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Arrecadado/ Recebido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Participação </a:t>
                      </a:r>
                    </a:p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78572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90.889.475,83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532361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FISCALIZAÇÃO DE RECURSOS MINERÁRIOS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72.540.751,54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27,88%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724084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DEMAIS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27.983.419,97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490846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21.473.095,36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84152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DE POLITICA FLORESTAL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16.133.213,25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5992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SISPASS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7.002.236,10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0170363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MULTAS ADMINISTRATIVAS POR DANOS AMBIENTAIS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4.681.527,21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213636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4.499.456,80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3619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 SERVICOS - DIVIDA ATIVA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4.424.850,29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668415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DA LEI DA PESCA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2.596.765,26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89329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RECEITAS - PRIMARIAS - PRINCIPAL - DEMAIS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2.495.829,78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74307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RECEBIDOS POR DANOS ADVINDOS DE DESASTRES SOCIOAMBIENTAIS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2.119.127,80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36549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VISITACAO DE UCS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1.244.880,24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1709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 MOVEIS E SEMOVENTES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789.642,00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76956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ORDINÁRIOS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627.517,57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628764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LIBERACAO E MANEJO DA FAUNA E FLORA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277.684,36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094610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/ 60 / 72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180.151,60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86114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TAXA DE REPROGRAFIA, CERTIDOES E JULGAMENTO DE CONTENCIOSO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132.805,26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73491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SERVICOS ESPECIAIS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68.887,03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525609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/ 74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19.190,33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069726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DA PESCA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2.961,62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5074274"/>
                  </a:ext>
                </a:extLst>
              </a:tr>
              <a:tr h="216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260.183.469,20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5310406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169511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67753"/>
              </p:ext>
            </p:extLst>
          </p:nvPr>
        </p:nvGraphicFramePr>
        <p:xfrm>
          <a:off x="344211" y="1825625"/>
          <a:ext cx="8455566" cy="42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1614">
                  <a:extLst>
                    <a:ext uri="{9D8B030D-6E8A-4147-A177-3AD203B41FA5}">
                      <a16:colId xmlns="" xmlns:a16="http://schemas.microsoft.com/office/drawing/2014/main" val="308508507"/>
                    </a:ext>
                  </a:extLst>
                </a:gridCol>
                <a:gridCol w="1355834">
                  <a:extLst>
                    <a:ext uri="{9D8B030D-6E8A-4147-A177-3AD203B41FA5}">
                      <a16:colId xmlns="" xmlns:a16="http://schemas.microsoft.com/office/drawing/2014/main" val="1917132640"/>
                    </a:ext>
                  </a:extLst>
                </a:gridCol>
                <a:gridCol w="888118">
                  <a:extLst>
                    <a:ext uri="{9D8B030D-6E8A-4147-A177-3AD203B41FA5}">
                      <a16:colId xmlns="" xmlns:a16="http://schemas.microsoft.com/office/drawing/2014/main" val="1645897665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de Recurso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</a:t>
                      </a:r>
                      <a:r>
                        <a:rPr lang="pt-BR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Arrecadado/ Recebido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Participação </a:t>
                      </a:r>
                    </a:p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60951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– TAXA FLORESTAL - ADMINISTRAÇÃO INDIRETA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91.046.846,37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4043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– TAXA DE FISCALIZAÇÃO DE RECURSOS MINERÁRIOS 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72.543.923,23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2245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– RECURSOS DIRETAMENTE ARRECADADOS COM VINCULACAO ESPECIFICA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50.704.357,19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1687475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– TAXA DE EXPEDIENTE - ADMINISTRACAO INDIRETA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19.140.468,13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802612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– RECURSOS DIRETAMENTE ARRECADADOS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18.692.939,78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47918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– TAXA DE CONTROLE E FISCALIZACAO AMBIENTAL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4.499.456,80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480312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– RECURSOS RCEBIDOS POR DANOS ADVINDOS DE DESASTRES  SOCIOAMBIENTAIS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2.119.127,80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9300165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– ALIENACAO DE BENS DE ENTIDADES ESTADUAIS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789.642,00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01612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– RECURSOS ORDINÁRIOS 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627.517,57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568538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– CONVÊNIOS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17.685,53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299158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– ACORDOS E AJUSTES DE COOPERACAO MÚTUA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1.504,80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8253704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260.183.469,20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9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2021 – Por fonte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327094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2021 – Por fonte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  <p:graphicFrame>
        <p:nvGraphicFramePr>
          <p:cNvPr id="10" name="Espaço Reservado para Conteúdo 9">
            <a:extLst>
              <a:ext uri="{FF2B5EF4-FFF2-40B4-BE49-F238E27FC236}">
                <a16:creationId xmlns="" xmlns:a16="http://schemas.microsoft.com/office/drawing/2014/main" id="{F4FF7DA7-8E86-4DEE-8D6E-7D8A948E73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426809"/>
              </p:ext>
            </p:extLst>
          </p:nvPr>
        </p:nvGraphicFramePr>
        <p:xfrm>
          <a:off x="457194" y="1479665"/>
          <a:ext cx="8182841" cy="4846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589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846024"/>
              </p:ext>
            </p:extLst>
          </p:nvPr>
        </p:nvGraphicFramePr>
        <p:xfrm>
          <a:off x="620372" y="1641171"/>
          <a:ext cx="7903243" cy="4720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2458">
                  <a:extLst>
                    <a:ext uri="{9D8B030D-6E8A-4147-A177-3AD203B41FA5}">
                      <a16:colId xmlns="" xmlns:a16="http://schemas.microsoft.com/office/drawing/2014/main" val="308508507"/>
                    </a:ext>
                  </a:extLst>
                </a:gridCol>
                <a:gridCol w="1296785">
                  <a:extLst>
                    <a:ext uri="{9D8B030D-6E8A-4147-A177-3AD203B41FA5}">
                      <a16:colId xmlns="" xmlns:a16="http://schemas.microsoft.com/office/drawing/2014/main" val="4058198681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658280137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1917132640"/>
                    </a:ext>
                  </a:extLst>
                </a:gridCol>
                <a:gridCol w="972000">
                  <a:extLst>
                    <a:ext uri="{9D8B030D-6E8A-4147-A177-3AD203B41FA5}">
                      <a16:colId xmlns="" xmlns:a16="http://schemas.microsoft.com/office/drawing/2014/main" val="2700565711"/>
                    </a:ext>
                  </a:extLst>
                </a:gridCol>
              </a:tblGrid>
              <a:tr h="4239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de Recurso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36000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Variação 2020/2021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60951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– TAXA FLORESTAL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90.051.766,45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69.044.553,32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91.046.846,37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31,9%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4043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– TFRM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44.549.182,31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72.543.923,23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62,8%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610109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– RDA COM VINCULAÇÃO ESPECÍFICA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40.180.267,87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16.244.595,95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50.704.357,19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212,1%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47901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– TAXA DE EXPEDIENTE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23.737.477,13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13.951.083,35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19.140.468,13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733607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– RDA LIVRE UTILIZAÇÃO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34.428.226,57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24.643.617,74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18.692.939,78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-24,1%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1687475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– TFAMG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4.098.076,23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3.349.294,23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4.499.456,80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34,3%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802612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– DANOS DESASTRES AMBIENTAIS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26.670,45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2.119.127,80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47918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– ALIENACAO DE BENS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1.287.771,00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673.503,00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789.642,00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20092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– RECURSOS ORDINÁRIOS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627.517,57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480312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– CONVÊNIOS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28.555,53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5.919,89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17.685,53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198,7%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01612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– ACORDOS E AJUSTES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1.194,61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293,75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1.504,80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412,3%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568538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– CFURH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31.069.370,25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16.150.750,99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-100,0%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29915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224.909.376,09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188.612.794,53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260.183.469,20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37,9%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2019/2021 – Por fonte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293654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="" xmlns:a16="http://schemas.microsoft.com/office/drawing/2014/main" id="{3BA4D547-C6EF-4626-98FD-992F98DD5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474592"/>
              </p:ext>
            </p:extLst>
          </p:nvPr>
        </p:nvGraphicFramePr>
        <p:xfrm>
          <a:off x="498754" y="1397568"/>
          <a:ext cx="8146479" cy="5058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107950" y="646324"/>
            <a:ext cx="8928100" cy="635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altLang="pt-BR" sz="24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194" y="660772"/>
            <a:ext cx="8229600" cy="725488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2019/2021 – Por fonte</a:t>
            </a:r>
          </a:p>
        </p:txBody>
      </p:sp>
    </p:spTree>
    <p:extLst>
      <p:ext uri="{BB962C8B-B14F-4D97-AF65-F5344CB8AC3E}">
        <p14:creationId xmlns:p14="http://schemas.microsoft.com/office/powerpoint/2010/main" val="118399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996019"/>
              </p:ext>
            </p:extLst>
          </p:nvPr>
        </p:nvGraphicFramePr>
        <p:xfrm>
          <a:off x="704210" y="2578651"/>
          <a:ext cx="7735568" cy="2596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063">
                  <a:extLst>
                    <a:ext uri="{9D8B030D-6E8A-4147-A177-3AD203B41FA5}">
                      <a16:colId xmlns="" xmlns:a16="http://schemas.microsoft.com/office/drawing/2014/main" val="2022075763"/>
                    </a:ext>
                  </a:extLst>
                </a:gridCol>
                <a:gridCol w="2124389">
                  <a:extLst>
                    <a:ext uri="{9D8B030D-6E8A-4147-A177-3AD203B41FA5}">
                      <a16:colId xmlns="" xmlns:a16="http://schemas.microsoft.com/office/drawing/2014/main" val="1791557584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2912659687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2553039298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1032948587"/>
                    </a:ext>
                  </a:extLst>
                </a:gridCol>
                <a:gridCol w="1047116">
                  <a:extLst>
                    <a:ext uri="{9D8B030D-6E8A-4147-A177-3AD203B41FA5}">
                      <a16:colId xmlns="" xmlns:a16="http://schemas.microsoft.com/office/drawing/2014/main" val="757129909"/>
                    </a:ext>
                  </a:extLst>
                </a:gridCol>
              </a:tblGrid>
              <a:tr h="432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Despesa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Variação 2020/2021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679951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Pessoal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65.014.152,25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73.820.571,75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94.374.185,80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6108218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Outras Despesas Correntes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83.681.435,01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71.002.540,22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74.408.154,67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429616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Investimentos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323.489,80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347.651,60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002044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Inversão Financeira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135.244,88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33909804"/>
                  </a:ext>
                </a:extLst>
              </a:tr>
              <a:tr h="432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149.154.321,94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144.823.111,97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20365811"/>
                  </a:ext>
                </a:extLst>
              </a:tr>
            </a:tbl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2019/2021 – Por grupo de despesa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3384545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5F650-0067-482D-BD3D-51BE49215AF9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807057"/>
              </p:ext>
            </p:extLst>
          </p:nvPr>
        </p:nvGraphicFramePr>
        <p:xfrm>
          <a:off x="457194" y="1703379"/>
          <a:ext cx="8268363" cy="48355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000">
                  <a:extLst>
                    <a:ext uri="{9D8B030D-6E8A-4147-A177-3AD203B41FA5}">
                      <a16:colId xmlns="" xmlns:a16="http://schemas.microsoft.com/office/drawing/2014/main" val="1735689890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892731297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2941675011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2501278293"/>
                    </a:ext>
                  </a:extLst>
                </a:gridCol>
                <a:gridCol w="780363">
                  <a:extLst>
                    <a:ext uri="{9D8B030D-6E8A-4147-A177-3AD203B41FA5}">
                      <a16:colId xmlns="" xmlns:a16="http://schemas.microsoft.com/office/drawing/2014/main" val="4124708128"/>
                    </a:ext>
                  </a:extLst>
                </a:gridCol>
              </a:tblGrid>
              <a:tr h="5191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Projeto/Atividade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Crédito Inicial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Crédito Final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Taxa de Execução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329426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2500 - ASSESSORAMENTO E GERENCIAMENTO DE POLITICAS PUBLICAS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76.503.297,00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93.937.105,92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83.297.498,38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325855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4274 - CONTROLE E MONITORAMENTO DE ATIVIDADES FLORESTAIS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15.632.423,00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10.273.794,48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9.233.500,38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66563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4276 - </a:t>
                      </a:r>
                      <a:r>
                        <a:rPr lang="pt-BR" sz="1400" b="0" i="0" u="none" strike="sng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FOMENTO FLORESTAL</a:t>
                      </a: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(RECUPERACAO AMBIENTAL)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27.671.982,00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23.150.433,75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12.964.017,73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0929417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4277- PARC - PROGRAMA DE CONCESSAO DE PARQUES ESTADUAIS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2.500.000,00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2.850.000,00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850711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4280 - GESTAO DE UNIDADES DE CONSERVACAO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77.817.093,00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126.665.890,51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49.806.057,07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66273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4283 - PROTECAO E CONSERVACAO DA FAUNA SILVESTRE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5.667.849,00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16.265.482,16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4.437.143,57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023872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4285 - GESTAO DE AERONAVES DO SISEMA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4.487.634,00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5.030.488,00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5.010.400,34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001811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7004 - PRECATORIOS E SENTENCAS JUDICIARIAS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3.997.303,00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4.717.303,00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4.381.374,60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92,9%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41347155"/>
                  </a:ext>
                </a:extLst>
              </a:tr>
              <a:tr h="2844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214.277.581,00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282.890.497,82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339163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457194" y="660772"/>
            <a:ext cx="8229600" cy="101138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CRÉDITO ORÇAMENTÁRIO E DESPESA REALIZADA 2021 –</a:t>
            </a:r>
          </a:p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Projeto/Atividade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654939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201913"/>
              </p:ext>
            </p:extLst>
          </p:nvPr>
        </p:nvGraphicFramePr>
        <p:xfrm>
          <a:off x="2284840" y="1337115"/>
          <a:ext cx="4574307" cy="5339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3521">
                  <a:extLst>
                    <a:ext uri="{9D8B030D-6E8A-4147-A177-3AD203B41FA5}">
                      <a16:colId xmlns="" xmlns:a16="http://schemas.microsoft.com/office/drawing/2014/main" val="1631045077"/>
                    </a:ext>
                  </a:extLst>
                </a:gridCol>
                <a:gridCol w="1296786">
                  <a:extLst>
                    <a:ext uri="{9D8B030D-6E8A-4147-A177-3AD203B41FA5}">
                      <a16:colId xmlns="" xmlns:a16="http://schemas.microsoft.com/office/drawing/2014/main" val="2844381514"/>
                    </a:ext>
                  </a:extLst>
                </a:gridCol>
                <a:gridCol w="864000">
                  <a:extLst>
                    <a:ext uri="{9D8B030D-6E8A-4147-A177-3AD203B41FA5}">
                      <a16:colId xmlns="" xmlns:a16="http://schemas.microsoft.com/office/drawing/2014/main" val="259315926"/>
                    </a:ext>
                  </a:extLst>
                </a:gridCol>
              </a:tblGrid>
              <a:tr h="2304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Agrupamento de Despesa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Despesa Empenhada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Participação (%)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5" marR="6155" marT="615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27505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90.120.710,45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35846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Terceirizados -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35.874.437,78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8495497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Auxílios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18.468.010,84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116273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TDCO PMMG (</a:t>
                      </a:r>
                      <a:r>
                        <a:rPr lang="pt-BR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Previncêndio</a:t>
                      </a:r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5.010.400,34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0553043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4.381.374,60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7449247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3.651.544,86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450472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2.681.388,36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730347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Repasses de convênios e parcerias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1.726.050,39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763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Telefonia e Rede IP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1.284.905,89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927734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1.227.574,93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69767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Utilidade pública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1.077.817,81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923271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Aluguéis e condomínios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797.324,66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6198035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Alimentação (Previncêndio)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548.806,70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2213225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523.030,72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60691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Estagiários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484.043,53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6727718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Manutenção de Equipamentos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387.629,66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4077388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Locação de Equipamentos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196.728,10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31958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Diárias e passagens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195.243,06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2134377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Demais despesas de custeio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191.070,36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1531575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Indenização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121.581,92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907049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Gestão de Documentos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106.665,51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2605517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73.651,60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091912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40774857"/>
                  </a:ext>
                </a:extLst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2021 – Por agrupamento de despesa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1584954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04FE0A67A36B49B5B8457D067A5C85" ma:contentTypeVersion="16" ma:contentTypeDescription="Crie um novo documento." ma:contentTypeScope="" ma:versionID="d74d6aa3575394376a1c4f04b0d0ab17">
  <xsd:schema xmlns:xsd="http://www.w3.org/2001/XMLSchema" xmlns:xs="http://www.w3.org/2001/XMLSchema" xmlns:p="http://schemas.microsoft.com/office/2006/metadata/properties" xmlns:ns2="f3b2db86-7adf-4281-833e-934809a2dee9" xmlns:ns3="44f16c43-2172-4e52-8cfe-8bfd6bfb69e8" targetNamespace="http://schemas.microsoft.com/office/2006/metadata/properties" ma:root="true" ma:fieldsID="deea387100a0416df44c0c224870850f" ns2:_="" ns3:_="">
    <xsd:import namespace="f3b2db86-7adf-4281-833e-934809a2dee9"/>
    <xsd:import namespace="44f16c43-2172-4e52-8cfe-8bfd6bfb69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b2db86-7adf-4281-833e-934809a2de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Marcações de imagem" ma:readOnly="false" ma:fieldId="{5cf76f15-5ced-4ddc-b409-7134ff3c332f}" ma:taxonomyMulti="true" ma:sspId="ac9bf8b5-4d3d-40de-81d2-004b03e3f0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f16c43-2172-4e52-8cfe-8bfd6bfb69e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1d949c1-6a14-4bdf-9b70-1127089e7791}" ma:internalName="TaxCatchAll" ma:showField="CatchAllData" ma:web="44f16c43-2172-4e52-8cfe-8bfd6bfb69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BB404D-8D2D-4BA1-8C6F-CE51AC842F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b2db86-7adf-4281-833e-934809a2dee9"/>
    <ds:schemaRef ds:uri="44f16c43-2172-4e52-8cfe-8bfd6bfb69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DECC09-383F-45AF-935C-29BB9D018B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1740</TotalTime>
  <Words>1296</Words>
  <Application>Microsoft Office PowerPoint</Application>
  <PresentationFormat>Apresentação na tela (4:3)</PresentationFormat>
  <Paragraphs>572</Paragraphs>
  <Slides>15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Apresentação do PowerPoint</vt:lpstr>
      <vt:lpstr>RECURSOS RECEBIDOS 2021 – Por classificação de receita</vt:lpstr>
      <vt:lpstr>Apresentação do PowerPoint</vt:lpstr>
      <vt:lpstr>Apresentação do PowerPoint</vt:lpstr>
      <vt:lpstr>Apresentação do PowerPoint</vt:lpstr>
      <vt:lpstr>RECURSOS RECEBIDOS 2019/2021 – Por fonte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Giordano Leite</dc:creator>
  <cp:lastModifiedBy>m1020926</cp:lastModifiedBy>
  <cp:revision>213</cp:revision>
  <dcterms:created xsi:type="dcterms:W3CDTF">2016-10-25T12:27:55Z</dcterms:created>
  <dcterms:modified xsi:type="dcterms:W3CDTF">2023-05-10T13:53:17Z</dcterms:modified>
</cp:coreProperties>
</file>