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59" r:id="rId5"/>
    <p:sldId id="258" r:id="rId6"/>
    <p:sldId id="281" r:id="rId7"/>
    <p:sldId id="271" r:id="rId8"/>
    <p:sldId id="275" r:id="rId9"/>
    <p:sldId id="274" r:id="rId10"/>
    <p:sldId id="272" r:id="rId11"/>
    <p:sldId id="276" r:id="rId12"/>
    <p:sldId id="273" r:id="rId13"/>
    <p:sldId id="277" r:id="rId14"/>
    <p:sldId id="282" r:id="rId15"/>
    <p:sldId id="278" r:id="rId16"/>
    <p:sldId id="279" r:id="rId17"/>
    <p:sldId id="26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4" autoAdjust="0"/>
    <p:restoredTop sz="94660"/>
  </p:normalViewPr>
  <p:slideViewPr>
    <p:cSldViewPr snapToGrid="0">
      <p:cViewPr>
        <p:scale>
          <a:sx n="71" d="100"/>
          <a:sy n="71" d="100"/>
        </p:scale>
        <p:origin x="-66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9F4A5-EEFB-4446-B0AF-70AB1E463244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0E51-EAB4-400A-8D9D-3D91B864C1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212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0E51-EAB4-400A-8D9D-3D91B864C12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317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23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78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856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41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27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9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596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22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18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F351-A5D8-4C41-BC9E-F583E5A45F5E}" type="datetimeFigureOut">
              <a:rPr lang="pt-BR" smtClean="0"/>
              <a:pPr/>
              <a:t>07/06/2014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EBB8-AF05-42A0-A08C-EDBC95E0A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8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494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93023" y="1748119"/>
            <a:ext cx="665629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INFORMAÇÕES DETALHADAS – VIABILIDADE TÉCNICA, ECONÔMICA, SOCIAL E AMBIENTAL.</a:t>
            </a:r>
          </a:p>
          <a:p>
            <a:pPr lvl="0">
              <a:lnSpc>
                <a:spcPct val="150000"/>
              </a:lnSpc>
            </a:pPr>
            <a:endParaRPr lang="pt-B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Eficiência energética.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Capital e custos operacionais.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Tecnologias aplicadas.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Confiabilidade dos sistemas.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Parâmetros geológicos.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Parâmetros macroeconômicos.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rgbClr val="00B050"/>
                </a:solidFill>
              </a:rPr>
              <a:t>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93023" y="1748119"/>
            <a:ext cx="6656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INFORMAÇÕES DE TOMADA DE DECISÃO</a:t>
            </a:r>
          </a:p>
          <a:p>
            <a:pPr lvl="0"/>
            <a:endParaRPr lang="pt-B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Abastecimento de energia atende demanda.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Requisitos para o desenvolvimento.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Recursos para construir e operar sistemas.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Avaliação de alternativas.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17260" y="1667435"/>
            <a:ext cx="83506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ANÁLISE – ESCOLHA DO PROCESSO </a:t>
            </a:r>
          </a:p>
          <a:p>
            <a:r>
              <a:rPr lang="pt-BR" dirty="0" smtClean="0"/>
              <a:t> 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 Desenvolvimento de banco de dados.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Análise integrada.</a:t>
            </a:r>
          </a:p>
          <a:p>
            <a:pPr lvl="0">
              <a:lnSpc>
                <a:spcPct val="150000"/>
              </a:lnSpc>
            </a:pPr>
            <a:endParaRPr lang="pt-BR" dirty="0" smtClean="0"/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Análise econômica - Energia e PIB.</a:t>
            </a:r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Macroeconomia – extrapolação de tendências; análise de entrada.</a:t>
            </a:r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Análise setorial – indústria, agricultura, transporte, residencial, comercial, rural.</a:t>
            </a:r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Desenvolvimento de projeções de demanda de energia – consumo de energia, energia útil, eficiência energética.</a:t>
            </a:r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Avaliação de recursos – recursos identificados, localização, custo de extração, restrições produtivas, reservas extraídas,medidas e inferidas.</a:t>
            </a:r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Tecnologias de fornecimento de energia – recursos fósseis e recursos renováveis.</a:t>
            </a:r>
          </a:p>
          <a:p>
            <a:pPr lvl="0">
              <a:buFont typeface="Wingdings" pitchFamily="2" charset="2"/>
              <a:buChar char="v"/>
            </a:pPr>
            <a:r>
              <a:rPr lang="pt-BR" dirty="0" smtClean="0"/>
              <a:t> Tecnologias de sistemas elétricos – desenvolvimento de rede de oferta e demanda, desenvolvimento de um ano base, seleção e avaliação de alternativas.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METODOLOGIA MATRIZ ENERGÉTICA REGIONAL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48000" y="-1513045"/>
            <a:ext cx="866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17259" y="2043953"/>
            <a:ext cx="8216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Modelos de projeção - Bottom-up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Otimização: identificam soluções de mínimo custo para sistemas energéticos, considerando um determinado conjunto de restrições, tais como disponibilidade tecnológica, restrições ambientais entre outras. Ex: MESSAGE, NEWAVE.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Simulação: o comportamento dos consumidores e dos produtores em relação à energia, a partir da variação de preços, renda e progresso tecnológico.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Análise prospectiva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Cenários prospectivos; tem função de nortear as decisões. É um método de decisão sob incerteza que auxilia as ações estratégicas na identificação de oportunidades e ameaças, forças e fraquezas. Cenário de potencial técnico, econômico e de mercado.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METODOLOGIA MATRIZ ENERGÉTICA REGIONAL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48000" y="-1513045"/>
            <a:ext cx="866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1353" y="1506071"/>
            <a:ext cx="6893298" cy="504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3294" y="2568388"/>
            <a:ext cx="3463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APRESENTAÇÃO DE RESULTADOS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ESCOLHA DE ALTERNATIVA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as Metas e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rgbClr val="00B050"/>
                </a:solidFill>
              </a:rPr>
              <a:t>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71046" y="1653988"/>
            <a:ext cx="8095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PREPARAÇÃO DA MATRIZ</a:t>
            </a:r>
          </a:p>
          <a:p>
            <a:pPr>
              <a:buFont typeface="Wingdings" pitchFamily="2" charset="2"/>
              <a:buChar char="Ø"/>
            </a:pPr>
            <a:endParaRPr lang="pt-BR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Declaração dos objetivos básicos e gerais.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Decçaração da situação energética atual de cada região.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Discussão de possíveis alternativas de crescimento de oferta e demanda por região.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Análise de possíveis cursos de ação considerados e analisados como parte do processo de planejamento energético para cada região.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Declaração das escolhas feitas de projetos a serem construídos, políticas a serem implementadas e estudos adicionais a serem realizados.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Declarações de medidas a serem tomadas para implementar a matriz.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69342" y="2716305"/>
            <a:ext cx="5718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dirty="0" smtClean="0"/>
          </a:p>
          <a:p>
            <a:pPr algn="ctr"/>
            <a:endParaRPr lang="pt-BR" sz="3200" dirty="0" smtClean="0"/>
          </a:p>
          <a:p>
            <a:pPr algn="ctr"/>
            <a:endParaRPr lang="pt-BR" sz="3200" dirty="0" smtClean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OBRIGADO</a:t>
            </a:r>
          </a:p>
          <a:p>
            <a:endParaRPr lang="pt-BR" dirty="0" smtClean="0"/>
          </a:p>
          <a:p>
            <a:pPr algn="ctr"/>
            <a:r>
              <a:rPr lang="pt-BR" sz="2000" dirty="0" smtClean="0">
                <a:solidFill>
                  <a:srgbClr val="00B050"/>
                </a:solidFill>
              </a:rPr>
              <a:t>wilson.filho@meioambiente.mg.gov.br</a:t>
            </a:r>
            <a:endParaRPr lang="pt-BR" sz="2000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927848"/>
            <a:ext cx="5734050" cy="34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43754" y="6347013"/>
            <a:ext cx="3334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/>
          </a:p>
        </p:txBody>
      </p:sp>
      <p:pic>
        <p:nvPicPr>
          <p:cNvPr id="12" name="Image 1433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34" y="1344706"/>
            <a:ext cx="6212541" cy="496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591671" y="2286000"/>
            <a:ext cx="416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PROPOSTA  DE METODOLOGIA PARA UMA MATRIZ ENERGÉTICA REGIONAL</a:t>
            </a:r>
            <a:endParaRPr lang="pt-B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27494" y="860612"/>
            <a:ext cx="6911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Curso de Planejamento Energético.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Formação de um Grupo de Trabalho.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Interação entre atores – FEAM,  SEMAD, SEDE, SECTES, INDI, SME e CEMIG.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Proposta de metodologia de Matriz Energética Regional.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Proposta de realização do Fórum Mineiro de Energia Renovável.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Proposta de redação da Carta de Belo Horizonte  - 20 anos depois.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247" y="4639234"/>
            <a:ext cx="5042646" cy="20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372" y="793376"/>
            <a:ext cx="3686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7840" y="4650722"/>
            <a:ext cx="5048250" cy="20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pic>
        <p:nvPicPr>
          <p:cNvPr id="3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6" y="1010500"/>
            <a:ext cx="6920753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5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1" y="764520"/>
            <a:ext cx="3960440" cy="248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59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" y="3542266"/>
            <a:ext cx="3890100" cy="2764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443753" y="3244334"/>
            <a:ext cx="3213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Mapa de renda per capita 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443754" y="6347013"/>
            <a:ext cx="3334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Mapa das condições de educação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pic>
        <p:nvPicPr>
          <p:cNvPr id="3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6" y="1010500"/>
            <a:ext cx="6920753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29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9" y="939306"/>
            <a:ext cx="3541029" cy="297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36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" y="3993778"/>
            <a:ext cx="3118997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0306" y="941294"/>
            <a:ext cx="11214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PLANEJAMENTO INTEGRADO DE RECURSOS NA ESFERA REGIONAL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Trocas de experiências profissionais.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Introdução de varável ambiental.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Melhor gerenciamento dos horários de ponta de carga.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Adiamento de investimentos na expansão do setor, com a racionalização do uso, permitindo redirecionamento dos recursos existentes.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Maior utilização da capacidade instalada.promover desenvolvimento e troca de tecnologias.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Aproveitamento das vantagens do clima regional e das flutuações meteorológicas.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Estabelecer padrões técnicos, operacionais e ambientais para a região.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Otimização dos recursos locais.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Promover os objetivos de desenvolvimento sustentável em um contexto amplo, contemplando impactos ambientais, sociais e econômicos.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Contribuir para o crescimento econõmico regional.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Redução dos custos de transporte com geração, transmissão e distribuição e com isso aumento do retorno sobre o capital investido no desenvolvimento energético.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Desenvolvimento do mercado de geração descentraizado.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 Melhor aproveitamento da energia de fontes renováveis na geração distribuída.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rgbClr val="00B050"/>
                </a:solidFill>
              </a:rPr>
              <a:t>Definir os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34118" y="2272553"/>
            <a:ext cx="7597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OBJETIVOS ESPECÍFICOS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Auxiliar a preparação de um programa de investimento regional que levará a     construção de instalações de energia. </a:t>
            </a:r>
          </a:p>
          <a:p>
            <a:pPr lvl="0">
              <a:buFont typeface="Wingdings" pitchFamily="2" charset="2"/>
              <a:buChar char="§"/>
            </a:pPr>
            <a:endParaRPr lang="pt-BR" dirty="0" smtClean="0"/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Auxiliar a construção de políticas governamentais que influenciem o desenvolvimento do sistema energético em cada região. </a:t>
            </a:r>
          </a:p>
          <a:p>
            <a:pPr lvl="0">
              <a:buFont typeface="Wingdings" pitchFamily="2" charset="2"/>
              <a:buChar char="§"/>
            </a:pPr>
            <a:endParaRPr lang="pt-BR" dirty="0" smtClean="0"/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Auxiliar o desenvolvimento social, econômico e ambiental das regiões mineiras.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rgbClr val="00B050"/>
                </a:solidFill>
              </a:rPr>
              <a:t>Definir  os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6848" y="1801906"/>
            <a:ext cx="6992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OBJETIVOS GERAIS</a:t>
            </a:r>
          </a:p>
          <a:p>
            <a:pPr lvl="0"/>
            <a:endParaRPr lang="pt-BR" dirty="0" smtClean="0"/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Maximizar a confiabilidade e segurança no fornecimento de energia do Estado.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Desenvolver um sistema diversificado com menos dependência do uso de fontes fósseis.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Maximizar o uso de energia renovável.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Fornecer energia para o desenvolvimento industrial.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Minimizar os impactos ambientais.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Desenvolver a geração de empregos.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Desenvolvimento social.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Desenvolvimento tecnológico.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Minimização de custos.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Melhor aproveitamento dos recursos existentes.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236"/>
          </a:xfrm>
          <a:prstGeom prst="rect">
            <a:avLst/>
          </a:prstGeom>
        </p:spPr>
      </p:pic>
      <p:sp>
        <p:nvSpPr>
          <p:cNvPr id="8" name="Pentagone 8"/>
          <p:cNvSpPr/>
          <p:nvPr/>
        </p:nvSpPr>
        <p:spPr>
          <a:xfrm>
            <a:off x="327947" y="1775012"/>
            <a:ext cx="2988954" cy="3381327"/>
          </a:xfrm>
          <a:prstGeom prst="homePlate">
            <a:avLst>
              <a:gd name="adj" fmla="val 1970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Definir os Objetivos Básicos e Gerais.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rgbClr val="00B050"/>
                </a:solidFill>
              </a:rPr>
              <a:t>  Determinar a Abordagem.</a:t>
            </a:r>
          </a:p>
          <a:p>
            <a:pPr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 Identificar  e Fornecer  Informações.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Processo de Análise.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Apresentação de Resultados.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 Preparação da Matriz Energética. 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pt-BR" sz="1400" b="1" dirty="0" smtClean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7658" y="1008529"/>
            <a:ext cx="46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METODOLOGIA MATRIZ ENERGÉTICA REGIONAL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43401" y="1922929"/>
            <a:ext cx="7059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solidFill>
                  <a:srgbClr val="00B050"/>
                </a:solidFill>
              </a:rPr>
              <a:t> ESCOLHA DA ABORDAGEM PARA ATINGIR OS OBJETIVOS ESPECÍFICOS E GERAIS</a:t>
            </a:r>
          </a:p>
          <a:p>
            <a:r>
              <a:rPr lang="pt-BR" dirty="0" smtClean="0"/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/>
              <a:t> Escopo da matriz – análise de cada região do estado para determinar bens e serviços produzidos e consumidos.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endParaRPr lang="pt-B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Escala da matriz – desagragação espacial por região.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endParaRPr lang="pt-B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Horizonte da matriz – planejamento de longo prazo (20 – 30 anos).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endParaRPr lang="pt-B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Nível de detalhes da matriz – auxiliar decisões.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2412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1053</Words>
  <Application>Microsoft Office PowerPoint</Application>
  <PresentationFormat>Personalizar</PresentationFormat>
  <Paragraphs>464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Giordano Leite</dc:creator>
  <cp:lastModifiedBy>Wilson</cp:lastModifiedBy>
  <cp:revision>26</cp:revision>
  <dcterms:created xsi:type="dcterms:W3CDTF">2014-05-26T19:08:54Z</dcterms:created>
  <dcterms:modified xsi:type="dcterms:W3CDTF">2014-06-07T23:31:50Z</dcterms:modified>
</cp:coreProperties>
</file>