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351E-222B-4CEF-9247-EE113023E3C3}" type="datetimeFigureOut">
              <a:rPr lang="pt-BR" smtClean="0"/>
              <a:pPr/>
              <a:t>07/06/2014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FA77-CBBE-4ECB-BA6C-1B2C3D2D0E3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71720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351E-222B-4CEF-9247-EE113023E3C3}" type="datetimeFigureOut">
              <a:rPr lang="pt-BR" smtClean="0"/>
              <a:pPr/>
              <a:t>07/06/2014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FA77-CBBE-4ECB-BA6C-1B2C3D2D0E3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5103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351E-222B-4CEF-9247-EE113023E3C3}" type="datetimeFigureOut">
              <a:rPr lang="pt-BR" smtClean="0"/>
              <a:pPr/>
              <a:t>07/06/2014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FA77-CBBE-4ECB-BA6C-1B2C3D2D0E3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678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351E-222B-4CEF-9247-EE113023E3C3}" type="datetimeFigureOut">
              <a:rPr lang="pt-BR" smtClean="0"/>
              <a:pPr/>
              <a:t>07/06/2014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FA77-CBBE-4ECB-BA6C-1B2C3D2D0E3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93580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351E-222B-4CEF-9247-EE113023E3C3}" type="datetimeFigureOut">
              <a:rPr lang="pt-BR" smtClean="0"/>
              <a:pPr/>
              <a:t>07/06/2014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FA77-CBBE-4ECB-BA6C-1B2C3D2D0E3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29614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351E-222B-4CEF-9247-EE113023E3C3}" type="datetimeFigureOut">
              <a:rPr lang="pt-BR" smtClean="0"/>
              <a:pPr/>
              <a:t>07/06/2014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FA77-CBBE-4ECB-BA6C-1B2C3D2D0E3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2841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351E-222B-4CEF-9247-EE113023E3C3}" type="datetimeFigureOut">
              <a:rPr lang="pt-BR" smtClean="0"/>
              <a:pPr/>
              <a:t>07/06/2014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FA77-CBBE-4ECB-BA6C-1B2C3D2D0E3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1212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351E-222B-4CEF-9247-EE113023E3C3}" type="datetimeFigureOut">
              <a:rPr lang="pt-BR" smtClean="0"/>
              <a:pPr/>
              <a:t>07/06/2014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FA77-CBBE-4ECB-BA6C-1B2C3D2D0E3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6421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351E-222B-4CEF-9247-EE113023E3C3}" type="datetimeFigureOut">
              <a:rPr lang="pt-BR" smtClean="0"/>
              <a:pPr/>
              <a:t>07/06/2014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FA77-CBBE-4ECB-BA6C-1B2C3D2D0E3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0449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351E-222B-4CEF-9247-EE113023E3C3}" type="datetimeFigureOut">
              <a:rPr lang="pt-BR" smtClean="0"/>
              <a:pPr/>
              <a:t>07/06/2014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FA77-CBBE-4ECB-BA6C-1B2C3D2D0E3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6730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351E-222B-4CEF-9247-EE113023E3C3}" type="datetimeFigureOut">
              <a:rPr lang="pt-BR" smtClean="0"/>
              <a:pPr/>
              <a:t>07/06/2014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FA77-CBBE-4ECB-BA6C-1B2C3D2D0E3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3233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6351E-222B-4CEF-9247-EE113023E3C3}" type="datetimeFigureOut">
              <a:rPr lang="pt-BR" smtClean="0"/>
              <a:pPr/>
              <a:t>07/06/2014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3FA77-CBBE-4ECB-BA6C-1B2C3D2D0E3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1647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836713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pt-BR" dirty="0"/>
              <a:t>PLANEJAMENTO ENERGÉTICO INTEGRADO</a:t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09762" y="2492896"/>
            <a:ext cx="7632848" cy="1752600"/>
          </a:xfrm>
        </p:spPr>
        <p:txBody>
          <a:bodyPr/>
          <a:lstStyle/>
          <a:p>
            <a:r>
              <a:rPr lang="pt-BR" dirty="0"/>
              <a:t>FORUM MINEIRO DE ENERGIA RENOVÁVEL: PAINEL 7: MATRIZ ENERGÉTICA REGIONAL</a:t>
            </a:r>
          </a:p>
          <a:p>
            <a:endParaRPr lang="pt-BR" dirty="0"/>
          </a:p>
        </p:txBody>
      </p:sp>
      <p:pic>
        <p:nvPicPr>
          <p:cNvPr id="1026" name="Picture 2" descr="brasao_pu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936941"/>
            <a:ext cx="46609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7307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67544" y="1052736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 “qualidade” é a base para o conceito da propriedade </a:t>
            </a:r>
            <a:r>
              <a:rPr lang="pt-BR" b="1" dirty="0"/>
              <a:t>exergia</a:t>
            </a:r>
            <a:r>
              <a:rPr lang="pt-BR" dirty="0"/>
              <a:t> associada a cada forma de manifestação da energia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A qualidade da energia é sinônimo de sua capacidade de causar mudanças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Esta </a:t>
            </a:r>
            <a:r>
              <a:rPr lang="pt-BR" dirty="0"/>
              <a:t>qualidade, chamada de exergia, está relacionada com o grau de ordenamento da energia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São </a:t>
            </a:r>
            <a:r>
              <a:rPr lang="pt-BR" b="1" dirty="0"/>
              <a:t>formas ordenadas </a:t>
            </a:r>
            <a:r>
              <a:rPr lang="pt-BR" dirty="0"/>
              <a:t>de energia: cinética (exclusive escoamentos turbulentos), potencial, elétrica, magnética.</a:t>
            </a:r>
          </a:p>
          <a:p>
            <a:endParaRPr lang="pt-BR" dirty="0" smtClean="0"/>
          </a:p>
          <a:p>
            <a:r>
              <a:rPr lang="pt-BR" dirty="0"/>
              <a:t>São </a:t>
            </a:r>
            <a:r>
              <a:rPr lang="pt-BR" b="1" dirty="0"/>
              <a:t>formas desordenadas </a:t>
            </a:r>
            <a:r>
              <a:rPr lang="pt-BR" dirty="0"/>
              <a:t>de energia: energia interna da matéria, radiação térmica, energia química, energia associada a movimentos turbulentos de um fluido.</a:t>
            </a:r>
          </a:p>
        </p:txBody>
      </p:sp>
    </p:spTree>
    <p:extLst>
      <p:ext uri="{BB962C8B-B14F-4D97-AF65-F5344CB8AC3E}">
        <p14:creationId xmlns="" xmlns:p14="http://schemas.microsoft.com/office/powerpoint/2010/main" val="310618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04616" y="1628800"/>
            <a:ext cx="759851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São características das formas ordenadas de energia:</a:t>
            </a:r>
          </a:p>
          <a:p>
            <a:r>
              <a:rPr lang="pt-BR" dirty="0"/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dirty="0"/>
              <a:t>Uma forma pode ser integralmente convertida em outra, desde que por processos </a:t>
            </a:r>
            <a:r>
              <a:rPr lang="pt-BR" dirty="0" smtClean="0"/>
              <a:t>reversíveis.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dirty="0" smtClean="0"/>
              <a:t>A </a:t>
            </a:r>
            <a:r>
              <a:rPr lang="pt-BR" dirty="0"/>
              <a:t>transferência de energia ordenada entre dois sistemas ocorre na forma de trabalho e não de calor</a:t>
            </a:r>
            <a:r>
              <a:rPr lang="pt-BR" dirty="0" smtClean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dirty="0" smtClean="0"/>
              <a:t>Transferência </a:t>
            </a:r>
            <a:r>
              <a:rPr lang="pt-BR" dirty="0"/>
              <a:t>de energia ordenada entre sistemas, por meio de processos reversíveis, não provoca mudanças </a:t>
            </a:r>
            <a:r>
              <a:rPr lang="pt-BR" dirty="0" smtClean="0"/>
              <a:t>na propriedade entropia (mede o grau de desordem).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5751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1305342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Cada fluxo de energia </a:t>
            </a:r>
            <a:r>
              <a:rPr lang="pt-BR" dirty="0" smtClean="0"/>
              <a:t>possui </a:t>
            </a:r>
            <a:r>
              <a:rPr lang="pt-BR" dirty="0"/>
              <a:t>sua exergia: fluxo térmico, fluxo de trabalho (energia elétrica) e fluxo de massa.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 </a:t>
            </a:r>
            <a:r>
              <a:rPr lang="pt-BR" dirty="0"/>
              <a:t>exergia </a:t>
            </a:r>
            <a:r>
              <a:rPr lang="pt-BR" dirty="0" smtClean="0"/>
              <a:t>dos fluxos de massa é </a:t>
            </a:r>
            <a:r>
              <a:rPr lang="pt-BR" dirty="0"/>
              <a:t>composta por parcelas devidas à energia cinética, energia </a:t>
            </a:r>
            <a:r>
              <a:rPr lang="pt-BR" dirty="0" smtClean="0"/>
              <a:t>potencial e </a:t>
            </a:r>
            <a:r>
              <a:rPr lang="pt-BR" dirty="0"/>
              <a:t>energia interna, chamada exergia física, e pela exergia química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A exergia física corresponde àquela decorrente do afastamento do sistema das condições ambientais (estado de equilíbrio restrito</a:t>
            </a:r>
            <a:r>
              <a:rPr lang="pt-BR" dirty="0" smtClean="0"/>
              <a:t>);</a:t>
            </a:r>
          </a:p>
          <a:p>
            <a:endParaRPr lang="pt-BR" dirty="0"/>
          </a:p>
          <a:p>
            <a:r>
              <a:rPr lang="pt-BR" dirty="0" smtClean="0"/>
              <a:t>A </a:t>
            </a:r>
            <a:r>
              <a:rPr lang="pt-BR" dirty="0"/>
              <a:t>exergia química corresponde àquela utilizada para a formação química das substâncias a partir das substâncias disponíveis no meio natural (estado morto ou de equilíbrio irrestrito).</a:t>
            </a:r>
          </a:p>
        </p:txBody>
      </p:sp>
    </p:spTree>
    <p:extLst>
      <p:ext uri="{BB962C8B-B14F-4D97-AF65-F5344CB8AC3E}">
        <p14:creationId xmlns="" xmlns:p14="http://schemas.microsoft.com/office/powerpoint/2010/main" val="286168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1582341"/>
            <a:ext cx="79928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 </a:t>
            </a:r>
            <a:r>
              <a:rPr lang="pt-BR" b="1" dirty="0"/>
              <a:t>análise exergética de processos permite identificar o maior potencial de realização de trabalho que se pode obter de uma dada quantidade de energia</a:t>
            </a:r>
            <a:r>
              <a:rPr lang="pt-BR" dirty="0"/>
              <a:t>, a partir da forma em que ela se apresenta. Este potencial é encontrado sabendo-se que</a:t>
            </a:r>
            <a:r>
              <a:rPr lang="pt-BR" dirty="0" smtClean="0"/>
              <a:t>:</a:t>
            </a:r>
          </a:p>
          <a:p>
            <a:endParaRPr lang="pt-BR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dirty="0"/>
              <a:t>Há limites para a transformação de um fluxo térmico em trabalho mecânico (Carnot</a:t>
            </a:r>
            <a:r>
              <a:rPr lang="pt-BR" dirty="0" smtClean="0"/>
              <a:t>);</a:t>
            </a:r>
          </a:p>
          <a:p>
            <a:pPr lvl="0"/>
            <a:endParaRPr lang="pt-BR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dirty="0"/>
              <a:t>Todo sistema no qual ocorre um processo termodinâmico sofre uma irreversibilidade (aumento de seu grau de desordem), ou seja, sempre há um consumo exergético que reduz o potencial de realização de trabalho.</a:t>
            </a:r>
          </a:p>
        </p:txBody>
      </p:sp>
    </p:spTree>
    <p:extLst>
      <p:ext uri="{BB962C8B-B14F-4D97-AF65-F5344CB8AC3E}">
        <p14:creationId xmlns="" xmlns:p14="http://schemas.microsoft.com/office/powerpoint/2010/main" val="413866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1859340"/>
            <a:ext cx="79208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 análise exergética pode ser feita ao longo de toda a cadeia energética (processos), desde a extração ou captação de cada fonte primária até os usos finais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A parcela não utilizável da energia é chamada de </a:t>
            </a:r>
            <a:r>
              <a:rPr lang="pt-BR" b="1" dirty="0"/>
              <a:t>irreversibilidade intrínseca</a:t>
            </a:r>
            <a:r>
              <a:rPr lang="pt-BR" dirty="0"/>
              <a:t>. </a:t>
            </a:r>
          </a:p>
          <a:p>
            <a:endParaRPr lang="pt-BR" dirty="0" smtClean="0"/>
          </a:p>
          <a:p>
            <a:r>
              <a:rPr lang="pt-BR" dirty="0" smtClean="0"/>
              <a:t>Conforme </a:t>
            </a:r>
            <a:r>
              <a:rPr lang="pt-BR" dirty="0"/>
              <a:t>o processo, podem também ocorrer perdas desnecessárias. São as </a:t>
            </a:r>
            <a:r>
              <a:rPr lang="pt-BR" b="1" dirty="0"/>
              <a:t>irreversibilidades evitáveis</a:t>
            </a:r>
            <a:r>
              <a:rPr lang="pt-BR" dirty="0"/>
              <a:t>, também identificáveis e quantificáveis através de balanços exergéticos.</a:t>
            </a:r>
          </a:p>
        </p:txBody>
      </p:sp>
    </p:spTree>
    <p:extLst>
      <p:ext uri="{BB962C8B-B14F-4D97-AF65-F5344CB8AC3E}">
        <p14:creationId xmlns="" xmlns:p14="http://schemas.microsoft.com/office/powerpoint/2010/main" val="298540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611560" y="1582341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 aplicação do conceito de exergia, derivado da Segunda Lei da Termodinâmica, nas atividades de planejamento </a:t>
            </a:r>
            <a:r>
              <a:rPr lang="pt-BR" dirty="0" smtClean="0"/>
              <a:t>poderá: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Levar ao </a:t>
            </a:r>
            <a:r>
              <a:rPr lang="pt-BR" dirty="0"/>
              <a:t>aprimoramento dos processos de decisão quanto à utilização das fontes energéticas (primárias, secundárias ou de uso final), por depurar as vantagens comparativas dos diferentes recursos em todos os </a:t>
            </a:r>
            <a:r>
              <a:rPr lang="pt-BR" dirty="0" smtClean="0"/>
              <a:t>estágios;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Auxiliar na identificação de </a:t>
            </a:r>
            <a:r>
              <a:rPr lang="pt-BR" dirty="0"/>
              <a:t>ações de GLD para reduzir ou eliminar as irreversibilidades evitáveis ou para que seja selecionada, dentre as tecnologias disponíveis para cada uso, aquela de maior desempenho exergético.</a:t>
            </a:r>
          </a:p>
        </p:txBody>
      </p:sp>
    </p:spTree>
    <p:extLst>
      <p:ext uri="{BB962C8B-B14F-4D97-AF65-F5344CB8AC3E}">
        <p14:creationId xmlns="" xmlns:p14="http://schemas.microsoft.com/office/powerpoint/2010/main" val="107215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PLANEJAMENTO ENERGÉTICO BRASILEIRO: HISTÓRICO - CARACTERÍSTICAS</a:t>
            </a:r>
            <a:endParaRPr lang="pt-BR" sz="3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685947" y="2132856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Pioneirismo do setor elétrico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Décadas de 70 e 80 – Balanços Energéticos Estaduais, Balanço Energético Nacional, desenvolvimento metodológico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Características setoriais: empresas públicas com atuação regional definida e subsidiárias da holding Eletrobrás.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Desregulamentação na década de 90: participação do setor privado; flexibilização da atuação das empresas.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Somente 1,7% da energia requerida no país está fora do SIN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Sistema hidrotérmico, com forte dominância das usinas hidrelétricas (aproximadamente 70%)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640209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Metodologia inicial do Planejamento do Setor Elétrico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674489" y="2204864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Critério: preço mínimo</a:t>
            </a:r>
          </a:p>
          <a:p>
            <a:endParaRPr lang="pt-BR" dirty="0" smtClean="0"/>
          </a:p>
          <a:p>
            <a:r>
              <a:rPr lang="pt-BR" dirty="0" smtClean="0"/>
              <a:t>Etapas:</a:t>
            </a:r>
            <a:endParaRPr lang="pt-BR" dirty="0"/>
          </a:p>
          <a:p>
            <a:pPr marL="342900" indent="-342900">
              <a:buFont typeface="+mj-lt"/>
              <a:buAutoNum type="alphaLcPeriod"/>
            </a:pPr>
            <a:r>
              <a:rPr lang="pt-BR" dirty="0" smtClean="0"/>
              <a:t>projeção </a:t>
            </a:r>
            <a:r>
              <a:rPr lang="pt-BR" dirty="0"/>
              <a:t>do crescimento da demanda, iniciada com a montagem de cenários </a:t>
            </a:r>
            <a:r>
              <a:rPr lang="pt-BR" dirty="0" smtClean="0"/>
              <a:t> macroeconômicos</a:t>
            </a:r>
            <a:endParaRPr lang="pt-BR" dirty="0"/>
          </a:p>
          <a:p>
            <a:pPr marL="342900" indent="-342900">
              <a:buFont typeface="+mj-lt"/>
              <a:buAutoNum type="alphaLcPeriod"/>
            </a:pPr>
            <a:r>
              <a:rPr lang="pt-BR" dirty="0" smtClean="0"/>
              <a:t>planejamento </a:t>
            </a:r>
            <a:r>
              <a:rPr lang="pt-BR" dirty="0"/>
              <a:t>da expansão;</a:t>
            </a:r>
          </a:p>
          <a:p>
            <a:pPr marL="342900" indent="-342900">
              <a:buFont typeface="+mj-lt"/>
              <a:buAutoNum type="alphaLcPeriod"/>
            </a:pPr>
            <a:r>
              <a:rPr lang="pt-BR" dirty="0" smtClean="0"/>
              <a:t>análise </a:t>
            </a:r>
            <a:r>
              <a:rPr lang="pt-BR" dirty="0"/>
              <a:t>do custo de produção;</a:t>
            </a:r>
          </a:p>
          <a:p>
            <a:pPr marL="342900" indent="-342900">
              <a:buFont typeface="+mj-lt"/>
              <a:buAutoNum type="alphaLcPeriod"/>
            </a:pPr>
            <a:r>
              <a:rPr lang="pt-BR" dirty="0" smtClean="0"/>
              <a:t>satisfação </a:t>
            </a:r>
            <a:r>
              <a:rPr lang="pt-BR" dirty="0"/>
              <a:t>da demanda pelo menor custo.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12331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Planejamento Integrado de Recursos</a:t>
            </a:r>
            <a:br>
              <a:rPr lang="pt-BR" dirty="0" smtClean="0"/>
            </a:br>
            <a:r>
              <a:rPr lang="pt-BR" dirty="0" smtClean="0"/>
              <a:t>PIR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539552" y="1700808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Definição de PIR do AWWA (American </a:t>
            </a:r>
            <a:r>
              <a:rPr lang="pt-BR" b="1" dirty="0" err="1"/>
              <a:t>Water</a:t>
            </a:r>
            <a:r>
              <a:rPr lang="pt-BR" b="1" dirty="0"/>
              <a:t> Works </a:t>
            </a:r>
            <a:r>
              <a:rPr lang="pt-BR" b="1" dirty="0" err="1"/>
              <a:t>Association</a:t>
            </a:r>
            <a:r>
              <a:rPr lang="pt-BR" b="1" dirty="0"/>
              <a:t>):</a:t>
            </a:r>
            <a:endParaRPr lang="pt-BR" dirty="0"/>
          </a:p>
          <a:p>
            <a:r>
              <a:rPr lang="pt-BR" dirty="0"/>
              <a:t>PIR é uma forma de planejamento que envolve análises de custo mínimo do lado da oferta e opções de gerenciamento da </a:t>
            </a:r>
            <a:r>
              <a:rPr lang="pt-BR" dirty="0" smtClean="0"/>
              <a:t>demanda, </a:t>
            </a:r>
            <a:r>
              <a:rPr lang="pt-BR" dirty="0"/>
              <a:t>bem como um processo de tomada de decisão aberto e participativo, desenvolvendo alternativas que incorporem a qualidade de vida das comunidades e os aspectos ambientais</a:t>
            </a:r>
            <a:r>
              <a:rPr lang="pt-BR" dirty="0" smtClean="0"/>
              <a:t>. Há a busca pela otimização do uso dos recursos para cada finalidade pretendida.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Os Planos Decenais de Energia elaborados pela EPE incorporam</a:t>
            </a:r>
            <a:r>
              <a:rPr lang="pt-BR" dirty="0"/>
              <a:t>, além da energia elétrica, o petróleo, seus derivados, gás natural e </a:t>
            </a:r>
            <a:r>
              <a:rPr lang="pt-BR" dirty="0" smtClean="0"/>
              <a:t>biocombustíveis (integração dos recursos). </a:t>
            </a:r>
            <a:r>
              <a:rPr lang="pt-BR" dirty="0"/>
              <a:t>São também tratados aspectos de sustentabilidade.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39552" y="4581128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 AWWA, atualmente, trabalha intensamente com a gestão das águas dentro do conceito de PIR, além de planejamentos energéticos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838079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Características do PIR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539552" y="1412776"/>
            <a:ext cx="820891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Origem:</a:t>
            </a:r>
            <a:r>
              <a:rPr lang="pt-BR" dirty="0"/>
              <a:t> fortalecimento da dimensão ambiental, </a:t>
            </a:r>
            <a:r>
              <a:rPr lang="pt-BR" dirty="0" smtClean="0"/>
              <a:t>para minorar o </a:t>
            </a:r>
            <a:r>
              <a:rPr lang="pt-BR" dirty="0"/>
              <a:t>agravamento do problema das mudanças </a:t>
            </a:r>
            <a:r>
              <a:rPr lang="pt-BR" dirty="0" smtClean="0"/>
              <a:t>climáticas, </a:t>
            </a:r>
            <a:r>
              <a:rPr lang="pt-BR" dirty="0"/>
              <a:t>e aumento das preocupações sociais.</a:t>
            </a:r>
          </a:p>
          <a:p>
            <a:endParaRPr lang="pt-BR" dirty="0" smtClean="0"/>
          </a:p>
          <a:p>
            <a:r>
              <a:rPr lang="pt-BR" b="1" dirty="0"/>
              <a:t>Proposta: </a:t>
            </a:r>
            <a:r>
              <a:rPr lang="pt-BR" dirty="0"/>
              <a:t>uma das propostas originais era incluir os custos de proteção ambiental bem como os riscos à saúde associados à produção e uso de energia no processo de </a:t>
            </a:r>
            <a:r>
              <a:rPr lang="pt-BR" dirty="0" smtClean="0"/>
              <a:t>planejamento (riscos sociais). </a:t>
            </a:r>
            <a:endParaRPr lang="pt-BR" dirty="0"/>
          </a:p>
          <a:p>
            <a:r>
              <a:rPr lang="pt-BR" dirty="0"/>
              <a:t> </a:t>
            </a:r>
          </a:p>
          <a:p>
            <a:r>
              <a:rPr lang="pt-BR" b="1" dirty="0"/>
              <a:t>Consequências: </a:t>
            </a:r>
            <a:r>
              <a:rPr lang="pt-BR" dirty="0" smtClean="0"/>
              <a:t>tende </a:t>
            </a:r>
            <a:r>
              <a:rPr lang="pt-BR" dirty="0"/>
              <a:t>a facilitar a extensão dos serviços àqueles que atualmente não tem acesso aos mesmos. Com isso, contribui diretamente na promoção do desenvolvimento social.</a:t>
            </a:r>
          </a:p>
          <a:p>
            <a:r>
              <a:rPr lang="pt-BR" dirty="0"/>
              <a:t> </a:t>
            </a:r>
          </a:p>
          <a:p>
            <a:r>
              <a:rPr lang="pt-BR" b="1" dirty="0"/>
              <a:t>Características:</a:t>
            </a:r>
            <a:endParaRPr lang="pt-BR" dirty="0"/>
          </a:p>
          <a:p>
            <a:pPr lvl="0"/>
            <a:r>
              <a:rPr lang="pt-BR" dirty="0" smtClean="0"/>
              <a:t>Preocupação </a:t>
            </a:r>
            <a:r>
              <a:rPr lang="pt-BR" dirty="0"/>
              <a:t>em realizar análises de riscos e incertezas abrangentes em função dos dados e informações disponíveis. </a:t>
            </a:r>
          </a:p>
          <a:p>
            <a:pPr lvl="0"/>
            <a:r>
              <a:rPr lang="pt-BR" dirty="0" smtClean="0"/>
              <a:t>Busca </a:t>
            </a:r>
            <a:r>
              <a:rPr lang="pt-BR" dirty="0"/>
              <a:t>incorporar, na seleção dos investimentos a serem feitos pelos agentes setoriais, preocupações e prioridades dos próprios agentes, do governo, do órgão regulador, dos consumidores, de grupos ambientalistas e de outras organizações não governamentais interessadas na evolução do setor.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16842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Passos para elaboração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467544" y="1412776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b="1" dirty="0"/>
              <a:t>Primeiro passo: </a:t>
            </a:r>
            <a:r>
              <a:rPr lang="pt-BR" dirty="0"/>
              <a:t>identificação dos objetivos (confiabilidade dos serviços de energia, expansão do acesso, minimização de impactos, geração de empregos, </a:t>
            </a:r>
            <a:r>
              <a:rPr lang="pt-BR" dirty="0" err="1"/>
              <a:t>etc</a:t>
            </a:r>
            <a:r>
              <a:rPr lang="pt-BR" dirty="0"/>
              <a:t>).</a:t>
            </a:r>
          </a:p>
          <a:p>
            <a:r>
              <a:rPr lang="pt-BR" dirty="0"/>
              <a:t> </a:t>
            </a:r>
          </a:p>
          <a:p>
            <a:pPr lvl="0"/>
            <a:r>
              <a:rPr lang="pt-BR" b="1" dirty="0"/>
              <a:t>Segundo passo: </a:t>
            </a:r>
            <a:r>
              <a:rPr lang="pt-BR" dirty="0"/>
              <a:t>levantamento dos recursos disponíveis (deverão ser consideradas todas as alternativas de suprimento) </a:t>
            </a:r>
            <a:r>
              <a:rPr lang="pt-BR" dirty="0" smtClean="0"/>
              <a:t>e de </a:t>
            </a:r>
            <a:r>
              <a:rPr lang="pt-BR" dirty="0"/>
              <a:t>necessidades energéticas na região.</a:t>
            </a:r>
          </a:p>
          <a:p>
            <a:r>
              <a:rPr lang="pt-BR" dirty="0"/>
              <a:t> </a:t>
            </a:r>
          </a:p>
          <a:p>
            <a:pPr lvl="0"/>
            <a:r>
              <a:rPr lang="pt-BR" b="1" dirty="0"/>
              <a:t>Terceiro passo: </a:t>
            </a:r>
            <a:r>
              <a:rPr lang="pt-BR" dirty="0"/>
              <a:t>elaboração de projeções de longo prazo da demanda, com análise da necessidade de aumento da capacidade instalada, das fontes de geração aplicáveis, bem como sua localização geográfica</a:t>
            </a:r>
            <a:r>
              <a:rPr lang="pt-BR" dirty="0" smtClean="0"/>
              <a:t>.</a:t>
            </a:r>
          </a:p>
          <a:p>
            <a:pPr lvl="0"/>
            <a:endParaRPr lang="pt-BR" dirty="0"/>
          </a:p>
          <a:p>
            <a:pPr lvl="0"/>
            <a:r>
              <a:rPr lang="pt-BR" b="1" dirty="0"/>
              <a:t>Quarto passo</a:t>
            </a:r>
            <a:r>
              <a:rPr lang="pt-BR" dirty="0"/>
              <a:t>: identificação das opções de suprimento. Um levantamento das opções de suprimento de energia começa com a identificação de todas as opções disponíveis e da infraestrutura correspondente.</a:t>
            </a:r>
          </a:p>
          <a:p>
            <a:endParaRPr lang="pt-BR" dirty="0" smtClean="0"/>
          </a:p>
          <a:p>
            <a:pPr lvl="0"/>
            <a:r>
              <a:rPr lang="pt-BR" b="1" dirty="0"/>
              <a:t>Quinto passo</a:t>
            </a:r>
            <a:r>
              <a:rPr lang="pt-BR" dirty="0"/>
              <a:t>: determinação do plano de ação. A combinação das análises de oferta e demanda resultará no PIR para os anos subsequentes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1521466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Observações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467544" y="1700808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Os </a:t>
            </a:r>
            <a:r>
              <a:rPr lang="pt-BR" b="1" dirty="0"/>
              <a:t>modelos</a:t>
            </a:r>
            <a:r>
              <a:rPr lang="pt-BR" dirty="0"/>
              <a:t> para análise da demanda podem ter </a:t>
            </a:r>
            <a:r>
              <a:rPr lang="pt-BR" b="1" dirty="0"/>
              <a:t>níveis de desagregação diferentes</a:t>
            </a:r>
            <a:r>
              <a:rPr lang="pt-BR" dirty="0"/>
              <a:t>. O mais detalhado busca identificar por recurso energético, os diversos usos finais e respectivas eficiências por tecnologia usada.</a:t>
            </a:r>
          </a:p>
          <a:p>
            <a:r>
              <a:rPr lang="pt-BR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É utilizada uma </a:t>
            </a:r>
            <a:r>
              <a:rPr lang="pt-BR" b="1" dirty="0"/>
              <a:t>análise de cenários </a:t>
            </a:r>
            <a:r>
              <a:rPr lang="pt-BR" dirty="0"/>
              <a:t>capaz de nortear políticas energéticas diante de premissas e hipóteses variadas.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Devem </a:t>
            </a:r>
            <a:r>
              <a:rPr lang="pt-BR" dirty="0"/>
              <a:t>ser consideradas as opções de uso mais eficiente da energia, através da chamada </a:t>
            </a:r>
            <a:r>
              <a:rPr lang="pt-BR" b="1" dirty="0"/>
              <a:t>GLD </a:t>
            </a:r>
            <a:r>
              <a:rPr lang="pt-BR" dirty="0"/>
              <a:t>– Gerenciamento pelo Lado da </a:t>
            </a:r>
            <a:r>
              <a:rPr lang="pt-BR" dirty="0" smtClean="0"/>
              <a:t>Demanda (</a:t>
            </a:r>
            <a:r>
              <a:rPr lang="pt-BR" dirty="0"/>
              <a:t>programas que visam reduzir a necessidade de energia através de ações sobre a demanda, sem comprometimento aos usos </a:t>
            </a:r>
            <a:r>
              <a:rPr lang="pt-BR" dirty="0" smtClean="0"/>
              <a:t>finais).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Entre as várias maneiras de atendimento aos serviços de energia, </a:t>
            </a:r>
            <a:r>
              <a:rPr lang="pt-BR" b="1" dirty="0"/>
              <a:t>deverá ser escolhida a que represente o menor custo e o menor risco em todas as dimensões da análise</a:t>
            </a:r>
            <a:r>
              <a:rPr lang="pt-BR" dirty="0"/>
              <a:t>. A escolha deverá ser realizada com base em uma metodologia de análise multicritério (financeiro, segurança, ambiental, desempenho, outros). </a:t>
            </a:r>
          </a:p>
        </p:txBody>
      </p:sp>
    </p:spTree>
    <p:extLst>
      <p:ext uri="{BB962C8B-B14F-4D97-AF65-F5344CB8AC3E}">
        <p14:creationId xmlns="" xmlns:p14="http://schemas.microsoft.com/office/powerpoint/2010/main" val="152302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Notas metodológicas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395536" y="1700808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Existem atualmente ferramentas computacionais auxiliares na elaboração de um </a:t>
            </a:r>
            <a:r>
              <a:rPr lang="pt-BR" dirty="0" smtClean="0"/>
              <a:t>PIR. Um método usual é conduzido em dois ambientes (modelos computacionais):</a:t>
            </a:r>
          </a:p>
          <a:p>
            <a:endParaRPr lang="pt-BR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dirty="0"/>
              <a:t>No primeiro são realizados </a:t>
            </a:r>
            <a:r>
              <a:rPr lang="pt-BR" b="1" dirty="0"/>
              <a:t>estudos paramétricos</a:t>
            </a:r>
            <a:r>
              <a:rPr lang="pt-BR" dirty="0"/>
              <a:t>. A partir de hipóteses sobre preço relativos e participação das fontes por uso final de energia em cada setor, são obtidas informações sobre demanda de energia útil</a:t>
            </a:r>
            <a:r>
              <a:rPr lang="pt-BR" dirty="0" smtClean="0"/>
              <a:t>.</a:t>
            </a:r>
          </a:p>
          <a:p>
            <a:pPr lvl="0"/>
            <a:endParaRPr lang="pt-BR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dirty="0"/>
              <a:t>A partir das informações de energia útil, são selecionados os meios para atendê-la, através de técnicas de programação linear (</a:t>
            </a:r>
            <a:r>
              <a:rPr lang="pt-BR" b="1" dirty="0"/>
              <a:t>programas de otimização</a:t>
            </a:r>
            <a:r>
              <a:rPr lang="pt-BR" dirty="0"/>
              <a:t>) de forma a minimizar os custos de operação e manutenção ao longo do período observado, para todo o sistema energético.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26638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Matriz Exergética: futuro?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467544" y="1340768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Até então, os trabalhos na área de planejamento energético, vem sendo feitos puramente dentro da visão da </a:t>
            </a:r>
            <a:r>
              <a:rPr lang="pt-BR" b="1" dirty="0"/>
              <a:t>conservação de energia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Considerações sobre a “</a:t>
            </a:r>
            <a:r>
              <a:rPr lang="pt-BR" b="1" dirty="0"/>
              <a:t>qualidade</a:t>
            </a:r>
            <a:r>
              <a:rPr lang="pt-BR" dirty="0"/>
              <a:t>” das diversas formas em que a energia se apresenta, desde as fontes primárias até o uso final, não são feitas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O que seria esta qualidade e de que forma poderia influenciar as decisões quanto a projetos de infraestrutura no setor energético?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742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1045</Words>
  <Application>Microsoft Office PowerPoint</Application>
  <PresentationFormat>Apresentação na tela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PLANEJAMENTO ENERGÉTICO INTEGRADO </vt:lpstr>
      <vt:lpstr>PLANEJAMENTO ENERGÉTICO BRASILEIRO: HISTÓRICO - CARACTERÍSTICAS</vt:lpstr>
      <vt:lpstr>Metodologia inicial do Planejamento do Setor Elétrico</vt:lpstr>
      <vt:lpstr>Planejamento Integrado de Recursos PIR</vt:lpstr>
      <vt:lpstr>Características do PIR</vt:lpstr>
      <vt:lpstr>Passos para elaboração</vt:lpstr>
      <vt:lpstr>Observações</vt:lpstr>
      <vt:lpstr>Notas metodológicas</vt:lpstr>
      <vt:lpstr>Matriz Exergética: futuro?</vt:lpstr>
      <vt:lpstr>Slide 10</vt:lpstr>
      <vt:lpstr>Slide 11</vt:lpstr>
      <vt:lpstr>Slide 12</vt:lpstr>
      <vt:lpstr>Slide 13</vt:lpstr>
      <vt:lpstr>Slide 14</vt:lpstr>
      <vt:lpstr>Conclusão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PLANEJAMENTO ENERGÉTICO INTEGRADO</dc:title>
  <dc:creator>Angela</dc:creator>
  <cp:lastModifiedBy>Wilson</cp:lastModifiedBy>
  <cp:revision>33</cp:revision>
  <dcterms:created xsi:type="dcterms:W3CDTF">2014-06-04T12:45:22Z</dcterms:created>
  <dcterms:modified xsi:type="dcterms:W3CDTF">2014-06-07T23:32:51Z</dcterms:modified>
</cp:coreProperties>
</file>