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5" r:id="rId10"/>
    <p:sldId id="266" r:id="rId11"/>
    <p:sldId id="268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0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9F4A5-EEFB-4446-B0AF-70AB1E463244}" type="datetimeFigureOut">
              <a:rPr lang="pt-BR" smtClean="0"/>
              <a:pPr/>
              <a:t>07/06/2014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10E51-EAB4-400A-8D9D-3D91B864C1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82127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03174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03174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03174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03174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03174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03174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03174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03174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03174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03174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pPr/>
              <a:t>07/06/2014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2231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pPr/>
              <a:t>07/06/2014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77870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pPr/>
              <a:t>07/06/2014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8567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pPr/>
              <a:t>07/06/2014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195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pPr/>
              <a:t>07/06/2014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5419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pPr/>
              <a:t>07/06/2014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3272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pPr/>
              <a:t>07/06/2014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9992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pPr/>
              <a:t>07/06/2014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9596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pPr/>
              <a:t>07/06/2014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663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pPr/>
              <a:t>07/06/2014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42234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pPr/>
              <a:t>07/06/2014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5180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8F351-A5D8-4C41-BC9E-F583E5A45F5E}" type="datetimeFigureOut">
              <a:rPr lang="pt-BR" smtClean="0"/>
              <a:pPr/>
              <a:t>07/06/2014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FEBB8-AF05-42A0-A08C-EDBC95E0A0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7865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11" Type="http://schemas.openxmlformats.org/officeDocument/2006/relationships/image" Target="../media/image10.jpeg"/><Relationship Id="rId5" Type="http://schemas.openxmlformats.org/officeDocument/2006/relationships/image" Target="../media/image4.wmf"/><Relationship Id="rId15" Type="http://schemas.openxmlformats.org/officeDocument/2006/relationships/image" Target="../media/image14.jpeg"/><Relationship Id="rId10" Type="http://schemas.openxmlformats.org/officeDocument/2006/relationships/image" Target="../media/image9.wmf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2494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Financiamento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t-BR" dirty="0" smtClean="0"/>
              <a:t>Bancos de Desenvolvimento como o Banco </a:t>
            </a:r>
            <a:r>
              <a:rPr lang="pt-BR" dirty="0"/>
              <a:t>de Desenvolvimento do Estado de Minas Gerais (BDEMG) </a:t>
            </a:r>
            <a:r>
              <a:rPr lang="pt-BR" dirty="0" smtClean="0"/>
              <a:t>seriam excelentes vetores para disponibilizar </a:t>
            </a:r>
            <a:r>
              <a:rPr lang="pt-BR" dirty="0"/>
              <a:t>opções de financiamento diferenciadas para projetos de pequeno porte (geração distribuída) e para </a:t>
            </a:r>
            <a:r>
              <a:rPr lang="pt-BR" dirty="0" smtClean="0"/>
              <a:t>leilões estaduais.</a:t>
            </a:r>
            <a:endParaRPr lang="pt-BR" sz="4000" dirty="0"/>
          </a:p>
          <a:p>
            <a:pPr lvl="1"/>
            <a:r>
              <a:rPr lang="pt-BR" dirty="0" smtClean="0"/>
              <a:t>Desenvolvedores busca preferencialmente o BNDES, mas </a:t>
            </a:r>
            <a:r>
              <a:rPr lang="pt-BR" dirty="0"/>
              <a:t>estão realmente dispostos a pagar um Wp mais alto por um produto local?</a:t>
            </a:r>
            <a:endParaRPr lang="pt-BR" sz="4000" dirty="0"/>
          </a:p>
          <a:p>
            <a:pPr lvl="2"/>
            <a:r>
              <a:rPr lang="pt-BR" dirty="0" smtClean="0"/>
              <a:t>BNDES </a:t>
            </a:r>
            <a:r>
              <a:rPr lang="pt-BR" dirty="0"/>
              <a:t>deve apoiar grande escala</a:t>
            </a:r>
            <a:endParaRPr lang="pt-BR" sz="3600" dirty="0"/>
          </a:p>
          <a:p>
            <a:pPr lvl="1"/>
            <a:r>
              <a:rPr lang="pt-BR" dirty="0" smtClean="0"/>
              <a:t>Como podemos fomentar bancos públicos e comerciais a apiar estes projetos?</a:t>
            </a:r>
            <a:endParaRPr lang="pt-BR" sz="4000" dirty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1646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Grato!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1646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10" name="Rectangle 9"/>
          <p:cNvSpPr>
            <a:spLocks noGrp="1" noChangeArrowheads="1"/>
          </p:cNvSpPr>
          <p:nvPr/>
        </p:nvSpPr>
        <p:spPr bwMode="auto">
          <a:xfrm>
            <a:off x="8077993" y="6176169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1FABE83A-9FC9-46CF-AEF7-02E944D6349C}" type="slidenum">
              <a:rPr lang="en-US" altLang="pt-BR"/>
              <a:pPr>
                <a:defRPr/>
              </a:pPr>
              <a:t>2</a:t>
            </a:fld>
            <a:endParaRPr lang="en-US" altLang="pt-BR" dirty="0"/>
          </a:p>
        </p:txBody>
      </p:sp>
      <p:sp>
        <p:nvSpPr>
          <p:cNvPr id="11" name="Rectangle 10"/>
          <p:cNvSpPr>
            <a:spLocks noGrp="1" noChangeArrowheads="1"/>
          </p:cNvSpPr>
          <p:nvPr/>
        </p:nvSpPr>
        <p:spPr bwMode="auto">
          <a:xfrm>
            <a:off x="782974" y="530381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dirty="0" smtClean="0"/>
              <a:t>O que é a ABSOLAR?</a:t>
            </a:r>
          </a:p>
        </p:txBody>
      </p:sp>
      <p:sp>
        <p:nvSpPr>
          <p:cNvPr id="12" name="Rectangle 11"/>
          <p:cNvSpPr>
            <a:spLocks noGrp="1" noChangeArrowheads="1"/>
          </p:cNvSpPr>
          <p:nvPr/>
        </p:nvSpPr>
        <p:spPr bwMode="auto">
          <a:xfrm>
            <a:off x="805543" y="1531144"/>
            <a:ext cx="107333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dirty="0" smtClean="0"/>
              <a:t>Associação Brasileira de Energia Solar Fotovoltaica</a:t>
            </a:r>
          </a:p>
          <a:p>
            <a:pPr eaLnBrk="1" hangingPunct="1"/>
            <a:endParaRPr lang="pt-BR" altLang="pt-BR" dirty="0" smtClean="0"/>
          </a:p>
          <a:p>
            <a:pPr eaLnBrk="1" hangingPunct="1"/>
            <a:r>
              <a:rPr lang="pt-BR" altLang="pt-BR" dirty="0" smtClean="0"/>
              <a:t>Objetivos: coordenar, representar e defender os interesses do setor de energia solar fotovoltaica no Brasil.</a:t>
            </a:r>
          </a:p>
          <a:p>
            <a:pPr eaLnBrk="1" hangingPunct="1"/>
            <a:endParaRPr lang="pt-BR" altLang="pt-BR" dirty="0" smtClean="0"/>
          </a:p>
          <a:p>
            <a:pPr eaLnBrk="1" hangingPunct="1"/>
            <a:r>
              <a:rPr lang="pt-BR" altLang="pt-BR" dirty="0" smtClean="0"/>
              <a:t>Missão: entidade de representação institucional do setor fotovoltaico perante o governo, a mídia e a sociedade brasileira em geral, bem como perante a comunidade internacional.</a:t>
            </a:r>
          </a:p>
        </p:txBody>
      </p:sp>
    </p:spTree>
    <p:extLst>
      <p:ext uri="{BB962C8B-B14F-4D97-AF65-F5344CB8AC3E}">
        <p14:creationId xmlns="" xmlns:p14="http://schemas.microsoft.com/office/powerpoint/2010/main" val="106241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8077993" y="6176169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3631675B-E1D7-453E-91E6-65CF796DC723}" type="slidenum">
              <a:rPr lang="en-US" altLang="pt-BR"/>
              <a:pPr>
                <a:defRPr/>
              </a:pPr>
              <a:t>3</a:t>
            </a:fld>
            <a:endParaRPr lang="en-US" altLang="pt-BR" dirty="0"/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7960518" y="6127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6E0782C-10FF-414F-A44E-E1D2D7F451B0}" type="slidenum">
              <a:rPr lang="en-US" altLang="pt-BR"/>
              <a:pPr>
                <a:defRPr/>
              </a:pPr>
              <a:t>3</a:t>
            </a:fld>
            <a:endParaRPr lang="en-US" altLang="pt-BR" dirty="0"/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948549" y="244247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dirty="0" smtClean="0"/>
              <a:t>Representando o Setor FV no Brasil</a:t>
            </a:r>
          </a:p>
        </p:txBody>
      </p:sp>
      <p:pic>
        <p:nvPicPr>
          <p:cNvPr id="9" name="Picture 8" descr="Logomar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21" y="1295400"/>
            <a:ext cx="2247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4" r="1250"/>
          <a:stretch>
            <a:fillRect/>
          </a:stretch>
        </p:blipFill>
        <p:spPr bwMode="auto">
          <a:xfrm>
            <a:off x="769615" y="2255838"/>
            <a:ext cx="2239963" cy="145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2" r="1526"/>
          <a:stretch>
            <a:fillRect/>
          </a:stretch>
        </p:blipFill>
        <p:spPr bwMode="auto">
          <a:xfrm>
            <a:off x="724486" y="3836988"/>
            <a:ext cx="4244975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710" y="2662238"/>
            <a:ext cx="1876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inmetr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78" y="5430838"/>
            <a:ext cx="10985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abnt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493" y="5413375"/>
            <a:ext cx="300990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1"/>
          <a:stretch>
            <a:fillRect/>
          </a:stretch>
        </p:blipFill>
        <p:spPr bwMode="auto">
          <a:xfrm>
            <a:off x="6096000" y="1387247"/>
            <a:ext cx="1866900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logo_mcti_vertica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465" t="11165" r="5556" b="56685"/>
          <a:stretch>
            <a:fillRect/>
          </a:stretch>
        </p:blipFill>
        <p:spPr bwMode="auto">
          <a:xfrm>
            <a:off x="3228535" y="1295400"/>
            <a:ext cx="25146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dwnl_13071304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274" r="57936" b="12903"/>
          <a:stretch>
            <a:fillRect/>
          </a:stretch>
        </p:blipFill>
        <p:spPr bwMode="auto">
          <a:xfrm>
            <a:off x="8104046" y="1296988"/>
            <a:ext cx="2936875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Bndes-financiament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636" y="5943600"/>
            <a:ext cx="353377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logo_abdi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618" y="2411413"/>
            <a:ext cx="2765425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confaz-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568" y="3703638"/>
            <a:ext cx="2324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marca_01_fundo_branc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97" t="17487" r="11397" b="18579"/>
          <a:stretch>
            <a:fillRect/>
          </a:stretch>
        </p:blipFill>
        <p:spPr bwMode="auto">
          <a:xfrm>
            <a:off x="9113485" y="3675063"/>
            <a:ext cx="19685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finep-log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331" y="4892675"/>
            <a:ext cx="24796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c_novos_editais_50259286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185" y="5208588"/>
            <a:ext cx="18288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1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391" y="2419350"/>
            <a:ext cx="141763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0470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8047037" y="6176169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77B02F56-28C4-4FCA-ABA3-DC78EF679968}" type="slidenum">
              <a:rPr lang="en-US" altLang="pt-BR"/>
              <a:pPr>
                <a:defRPr/>
              </a:pPr>
              <a:t>4</a:t>
            </a:fld>
            <a:endParaRPr lang="en-US" altLang="pt-BR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968375" y="451766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dirty="0" smtClean="0"/>
              <a:t>Associados em todos os elos da cadeia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875087" y="1826419"/>
            <a:ext cx="4062413" cy="406241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1600" b="1">
                <a:solidFill>
                  <a:schemeClr val="bg2"/>
                </a:solidFill>
              </a:rPr>
              <a:t>Grupos de Trabalho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122862" y="1820069"/>
            <a:ext cx="1582738" cy="158273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1600" b="1">
                <a:solidFill>
                  <a:schemeClr val="bg2"/>
                </a:solidFill>
              </a:rPr>
              <a:t>Conselho</a:t>
            </a:r>
          </a:p>
          <a:p>
            <a:pPr algn="ctr" eaLnBrk="1" hangingPunct="1"/>
            <a:r>
              <a:rPr lang="pt-BR" altLang="pt-BR" sz="1600" b="1">
                <a:solidFill>
                  <a:schemeClr val="bg2"/>
                </a:solidFill>
              </a:rPr>
              <a:t>de</a:t>
            </a:r>
          </a:p>
          <a:p>
            <a:pPr algn="ctr" eaLnBrk="1" hangingPunct="1"/>
            <a:r>
              <a:rPr lang="pt-BR" altLang="pt-BR" sz="1600" b="1">
                <a:solidFill>
                  <a:schemeClr val="bg2"/>
                </a:solidFill>
              </a:rPr>
              <a:t>Administração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124450" y="4296569"/>
            <a:ext cx="1582737" cy="158273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1600" b="1">
                <a:solidFill>
                  <a:schemeClr val="bg2"/>
                </a:solidFill>
              </a:rPr>
              <a:t>Diretoria</a:t>
            </a:r>
          </a:p>
          <a:p>
            <a:pPr algn="ctr" eaLnBrk="1" hangingPunct="1"/>
            <a:r>
              <a:rPr lang="pt-BR" altLang="pt-BR" sz="1600" b="1">
                <a:solidFill>
                  <a:schemeClr val="bg2"/>
                </a:solidFill>
              </a:rPr>
              <a:t>Executiva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4413250" y="2013744"/>
            <a:ext cx="444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t-BR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990850" y="1810544"/>
            <a:ext cx="146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pt-BR" altLang="pt-BR" b="1"/>
              <a:t>Fabricantes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3971925" y="2374107"/>
            <a:ext cx="444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t-BR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335212" y="2170907"/>
            <a:ext cx="169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pt-BR" altLang="pt-BR" b="1"/>
              <a:t>Fornecedores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3702050" y="2731294"/>
            <a:ext cx="444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t-BR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022475" y="2528094"/>
            <a:ext cx="173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pt-BR" altLang="pt-BR" b="1"/>
              <a:t>Distribuidores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3489325" y="3090069"/>
            <a:ext cx="444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t-BR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795462" y="2886869"/>
            <a:ext cx="175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pt-BR" altLang="pt-BR" b="1"/>
              <a:t>Revendedores</a:t>
            </a: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3390900" y="3448844"/>
            <a:ext cx="444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t-BR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854200" y="3245644"/>
            <a:ext cx="156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pt-BR" altLang="pt-BR" b="1"/>
              <a:t>Integradores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3349625" y="3793332"/>
            <a:ext cx="444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t-BR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212975" y="3590132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pt-BR" altLang="pt-BR" b="1"/>
              <a:t>EPCistas</a:t>
            </a: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3379787" y="4152107"/>
            <a:ext cx="444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t-BR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085975" y="3948907"/>
            <a:ext cx="1352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pt-BR" altLang="pt-BR" b="1"/>
              <a:t>Projetistas</a:t>
            </a: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3452812" y="4496594"/>
            <a:ext cx="444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t-BR"/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2073275" y="4293394"/>
            <a:ext cx="142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pt-BR" altLang="pt-BR" b="1"/>
              <a:t>Engenharia</a:t>
            </a: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3597275" y="4841082"/>
            <a:ext cx="444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t-BR"/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2189162" y="4637882"/>
            <a:ext cx="145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pt-BR" altLang="pt-BR" b="1"/>
              <a:t>Consultoria</a:t>
            </a: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3827462" y="5185569"/>
            <a:ext cx="444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t-BR"/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2747962" y="4982369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pt-BR" altLang="pt-BR" b="1"/>
              <a:t>Serviços</a:t>
            </a:r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4186237" y="5530057"/>
            <a:ext cx="444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t-BR"/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1463674" y="5326857"/>
            <a:ext cx="278765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pt-BR" altLang="pt-BR" b="1"/>
              <a:t>Instituições Financeiras</a:t>
            </a:r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rot="10800000">
            <a:off x="6932612" y="2015332"/>
            <a:ext cx="4445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t-BR"/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7339012" y="1812132"/>
            <a:ext cx="255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pt-BR" altLang="pt-BR" b="1"/>
              <a:t>Geradores de Energia</a:t>
            </a:r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 rot="10800000">
            <a:off x="7405687" y="2375694"/>
            <a:ext cx="4445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t-BR"/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7812087" y="2172494"/>
            <a:ext cx="221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pt-BR" altLang="pt-BR" b="1"/>
              <a:t>Comercializadores</a:t>
            </a:r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 rot="10800000">
            <a:off x="7693025" y="2732882"/>
            <a:ext cx="4445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t-BR"/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8113712" y="2529682"/>
            <a:ext cx="173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pt-BR" altLang="pt-BR" b="1"/>
              <a:t>Intermediação</a:t>
            </a:r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 rot="10800000">
            <a:off x="7866062" y="3091657"/>
            <a:ext cx="4445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t-BR"/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8272462" y="2888457"/>
            <a:ext cx="118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pt-BR" altLang="pt-BR" b="1"/>
              <a:t>Auditoria</a:t>
            </a:r>
          </a:p>
        </p:txBody>
      </p:sp>
      <p:sp>
        <p:nvSpPr>
          <p:cNvPr id="39" name="Line 36"/>
          <p:cNvSpPr>
            <a:spLocks noChangeShapeType="1"/>
          </p:cNvSpPr>
          <p:nvPr/>
        </p:nvSpPr>
        <p:spPr bwMode="auto">
          <a:xfrm rot="10800000">
            <a:off x="7981950" y="3450432"/>
            <a:ext cx="4445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t-BR"/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8388350" y="3247232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pt-BR" altLang="pt-BR" b="1"/>
              <a:t>Seguros</a:t>
            </a:r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 rot="10800000">
            <a:off x="7997825" y="3794919"/>
            <a:ext cx="4445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t-BR"/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8432800" y="3591719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pt-BR" altLang="pt-BR" b="1"/>
              <a:t>Jurídico</a:t>
            </a:r>
          </a:p>
        </p:txBody>
      </p:sp>
      <p:sp>
        <p:nvSpPr>
          <p:cNvPr id="43" name="Line 40"/>
          <p:cNvSpPr>
            <a:spLocks noChangeShapeType="1"/>
          </p:cNvSpPr>
          <p:nvPr/>
        </p:nvSpPr>
        <p:spPr bwMode="auto">
          <a:xfrm rot="10800000">
            <a:off x="7985125" y="4153694"/>
            <a:ext cx="4445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t-BR"/>
          </a:p>
        </p:txBody>
      </p: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8391525" y="3950494"/>
            <a:ext cx="160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pt-BR" altLang="pt-BR" b="1"/>
              <a:t>Proprietários</a:t>
            </a:r>
          </a:p>
        </p:txBody>
      </p:sp>
      <p:sp>
        <p:nvSpPr>
          <p:cNvPr id="45" name="Line 42"/>
          <p:cNvSpPr>
            <a:spLocks noChangeShapeType="1"/>
          </p:cNvSpPr>
          <p:nvPr/>
        </p:nvSpPr>
        <p:spPr bwMode="auto">
          <a:xfrm rot="10800000">
            <a:off x="7915275" y="4498182"/>
            <a:ext cx="4445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t-BR"/>
          </a:p>
        </p:txBody>
      </p:sp>
      <p:sp>
        <p:nvSpPr>
          <p:cNvPr id="46" name="Text Box 43"/>
          <p:cNvSpPr txBox="1">
            <a:spLocks noChangeArrowheads="1"/>
          </p:cNvSpPr>
          <p:nvPr/>
        </p:nvSpPr>
        <p:spPr bwMode="auto">
          <a:xfrm>
            <a:off x="8321675" y="4294982"/>
            <a:ext cx="158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pt-BR" altLang="pt-BR" b="1"/>
              <a:t>Associações</a:t>
            </a:r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 rot="10800000">
            <a:off x="7773987" y="4842669"/>
            <a:ext cx="4445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t-BR"/>
          </a:p>
        </p:txBody>
      </p:sp>
      <p:sp>
        <p:nvSpPr>
          <p:cNvPr id="48" name="Text Box 45"/>
          <p:cNvSpPr txBox="1">
            <a:spLocks noChangeArrowheads="1"/>
          </p:cNvSpPr>
          <p:nvPr/>
        </p:nvSpPr>
        <p:spPr bwMode="auto">
          <a:xfrm>
            <a:off x="8180387" y="4639469"/>
            <a:ext cx="161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pt-BR" altLang="pt-BR" b="1"/>
              <a:t>Profissionais</a:t>
            </a:r>
          </a:p>
        </p:txBody>
      </p:sp>
      <p:sp>
        <p:nvSpPr>
          <p:cNvPr id="49" name="Line 46"/>
          <p:cNvSpPr>
            <a:spLocks noChangeShapeType="1"/>
          </p:cNvSpPr>
          <p:nvPr/>
        </p:nvSpPr>
        <p:spPr bwMode="auto">
          <a:xfrm rot="10800000">
            <a:off x="7546975" y="5187157"/>
            <a:ext cx="4445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t-BR"/>
          </a:p>
        </p:txBody>
      </p:sp>
      <p:sp>
        <p:nvSpPr>
          <p:cNvPr id="50" name="Text Box 47"/>
          <p:cNvSpPr txBox="1">
            <a:spLocks noChangeArrowheads="1"/>
          </p:cNvSpPr>
          <p:nvPr/>
        </p:nvSpPr>
        <p:spPr bwMode="auto">
          <a:xfrm>
            <a:off x="7953375" y="4983957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pt-BR" altLang="pt-BR" b="1"/>
              <a:t>Institutos de P&amp;D</a:t>
            </a:r>
          </a:p>
        </p:txBody>
      </p:sp>
      <p:sp>
        <p:nvSpPr>
          <p:cNvPr id="51" name="Line 48"/>
          <p:cNvSpPr>
            <a:spLocks noChangeShapeType="1"/>
          </p:cNvSpPr>
          <p:nvPr/>
        </p:nvSpPr>
        <p:spPr bwMode="auto">
          <a:xfrm rot="10800000">
            <a:off x="7191375" y="5531644"/>
            <a:ext cx="4445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t-BR"/>
          </a:p>
        </p:txBody>
      </p:sp>
      <p:sp>
        <p:nvSpPr>
          <p:cNvPr id="52" name="Text Box 49"/>
          <p:cNvSpPr txBox="1">
            <a:spLocks noChangeArrowheads="1"/>
          </p:cNvSpPr>
          <p:nvPr/>
        </p:nvSpPr>
        <p:spPr bwMode="auto">
          <a:xfrm>
            <a:off x="7597775" y="5328444"/>
            <a:ext cx="313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pt-BR" altLang="pt-BR" b="1"/>
              <a:t>Entidades Governamentais</a:t>
            </a:r>
          </a:p>
        </p:txBody>
      </p:sp>
    </p:spTree>
    <p:extLst>
      <p:ext uri="{BB962C8B-B14F-4D97-AF65-F5344CB8AC3E}">
        <p14:creationId xmlns="" xmlns:p14="http://schemas.microsoft.com/office/powerpoint/2010/main" val="60470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8062118" y="6176169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76BB0A2-19FD-4A18-A1B3-0F7F71B70BFC}" type="slidenum">
              <a:rPr lang="en-US" altLang="pt-BR"/>
              <a:pPr>
                <a:defRPr/>
              </a:pPr>
              <a:t>5</a:t>
            </a:fld>
            <a:endParaRPr lang="en-US" altLang="pt-BR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214254" y="522105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dirty="0" smtClean="0"/>
              <a:t>Associados ABSOLAR</a:t>
            </a:r>
          </a:p>
        </p:txBody>
      </p:sp>
      <p:pic>
        <p:nvPicPr>
          <p:cNvPr id="9" name="Content Placeholder 8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99" y="2023333"/>
            <a:ext cx="9644402" cy="395592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="" xmlns:p14="http://schemas.microsoft.com/office/powerpoint/2010/main" val="60470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8077993" y="6176169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F3EFCCE-D288-431A-8A01-29E287D5508C}" type="slidenum">
              <a:rPr lang="en-US" altLang="pt-BR"/>
              <a:pPr>
                <a:defRPr/>
              </a:pPr>
              <a:t>6</a:t>
            </a:fld>
            <a:endParaRPr lang="en-US" altLang="pt-BR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918368" y="430440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dirty="0" smtClean="0"/>
              <a:t>Próximas Atividades da ABSOLAR</a:t>
            </a: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983681" y="1531144"/>
            <a:ext cx="92884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dirty="0" smtClean="0"/>
              <a:t>5º Encontro ABSOLAR: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dirty="0" smtClean="0"/>
              <a:t>Planejado para o dia 21 de maio de 2014.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dirty="0" smtClean="0"/>
              <a:t>Palestras com foco na participação da fonte solar nos leilões do governo federal (LER, A-3, A-5).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dirty="0" smtClean="0"/>
              <a:t>Convite a representantes do MME, EPE e ANEEL.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dirty="0" smtClean="0"/>
              <a:t>Exclusivo para associados ABSOLAR.</a:t>
            </a:r>
          </a:p>
          <a:p>
            <a:pPr eaLnBrk="1" hangingPunct="1">
              <a:lnSpc>
                <a:spcPct val="90000"/>
              </a:lnSpc>
            </a:pPr>
            <a:endParaRPr lang="pt-BR" alt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60470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Política de Metas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</a:t>
            </a:r>
            <a:r>
              <a:rPr lang="pt-BR" dirty="0" smtClean="0"/>
              <a:t>ssencial </a:t>
            </a:r>
            <a:r>
              <a:rPr lang="pt-BR" dirty="0"/>
              <a:t>que o governo federal e os governos estaduais estabeleçam metas quantitativas claras para energia solar fotovoltaica em seus estados em termos de capacidade instalada. </a:t>
            </a:r>
            <a:endParaRPr lang="pt-BR" sz="4400" dirty="0"/>
          </a:p>
          <a:p>
            <a:pPr lvl="1"/>
            <a:r>
              <a:rPr lang="pt-BR" dirty="0"/>
              <a:t>A indústria requer um ambiente regulatório claro e demandas para seu estabelecimento</a:t>
            </a:r>
            <a:endParaRPr lang="pt-BR" sz="4000" dirty="0"/>
          </a:p>
          <a:p>
            <a:pPr lvl="1"/>
            <a:r>
              <a:rPr lang="pt-BR" dirty="0" smtClean="0"/>
              <a:t>Quantos </a:t>
            </a:r>
            <a:r>
              <a:rPr lang="pt-BR" dirty="0"/>
              <a:t>MW ou GW o governo de MG quer instalar no estado nos próximos 3 anos? E nos próximos 5 anos? </a:t>
            </a:r>
            <a:endParaRPr lang="pt-BR" sz="4000" dirty="0"/>
          </a:p>
          <a:p>
            <a:r>
              <a:rPr lang="pt-BR" dirty="0"/>
              <a:t>Este é o tipo de medida de política pública que precisamos fomentar, para que os governos comecem a se comprometer com a criação de demanda no país.</a:t>
            </a:r>
            <a:endParaRPr lang="pt-BR" sz="4400" dirty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1646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Política Industrial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4467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pt-BR" sz="2000" dirty="0"/>
              <a:t>O estabelecimento </a:t>
            </a:r>
            <a:r>
              <a:rPr lang="pt-BR" sz="2000" dirty="0" smtClean="0"/>
              <a:t>da </a:t>
            </a:r>
            <a:r>
              <a:rPr lang="pt-BR" sz="2000" dirty="0"/>
              <a:t>cadeia produtiva fotovoltaica </a:t>
            </a:r>
            <a:r>
              <a:rPr lang="pt-BR" sz="2000" dirty="0" smtClean="0"/>
              <a:t>depende do </a:t>
            </a:r>
            <a:r>
              <a:rPr lang="pt-BR" sz="2000" dirty="0"/>
              <a:t>estabelecimento de políticas industriais</a:t>
            </a:r>
            <a:r>
              <a:rPr lang="pt-BR" sz="2000" dirty="0" smtClean="0"/>
              <a:t>, energéticas e </a:t>
            </a:r>
            <a:r>
              <a:rPr lang="pt-BR" sz="2000" dirty="0"/>
              <a:t>tributária coerentes e específicas para o setor. Isso inclui: </a:t>
            </a:r>
          </a:p>
          <a:p>
            <a:pPr lvl="1"/>
            <a:r>
              <a:rPr lang="pt-BR" sz="1800" dirty="0"/>
              <a:t>a revisão de tributos federais (II, IPI, PIS, COFINS) e estaduais (ICMS) sobre as matérias-primas e demais insumos da cadeia produtiva fotovoltaica (energia</a:t>
            </a:r>
            <a:r>
              <a:rPr lang="pt-BR" sz="1800" dirty="0" smtClean="0"/>
              <a:t>);</a:t>
            </a:r>
            <a:endParaRPr lang="pt-BR" sz="1800" dirty="0"/>
          </a:p>
          <a:p>
            <a:pPr lvl="1"/>
            <a:r>
              <a:rPr lang="pt-BR" sz="1800" dirty="0"/>
              <a:t>um plano </a:t>
            </a:r>
            <a:r>
              <a:rPr lang="pt-BR" sz="1800" dirty="0" smtClean="0"/>
              <a:t>de industrialização coerente </a:t>
            </a:r>
            <a:r>
              <a:rPr lang="pt-BR" sz="1800" dirty="0"/>
              <a:t>e factível, alinhado com metas reais a serem </a:t>
            </a:r>
            <a:r>
              <a:rPr lang="pt-BR" sz="1800" dirty="0" smtClean="0"/>
              <a:t>cumpridas;</a:t>
            </a:r>
          </a:p>
          <a:p>
            <a:pPr lvl="1"/>
            <a:r>
              <a:rPr lang="pt-BR" sz="1800" dirty="0" smtClean="0"/>
              <a:t>A  </a:t>
            </a:r>
            <a:r>
              <a:rPr lang="pt-BR" sz="1800" dirty="0"/>
              <a:t>eventual manufatura instalada tem de ser utilizada em sua total capacidade; uma planta para ter baixa capacidade de utilização é </a:t>
            </a:r>
            <a:r>
              <a:rPr lang="pt-BR" sz="1800" dirty="0" smtClean="0"/>
              <a:t>deficitária;</a:t>
            </a:r>
            <a:endParaRPr lang="pt-BR" sz="1800" dirty="0"/>
          </a:p>
          <a:p>
            <a:pPr lvl="1"/>
            <a:r>
              <a:rPr lang="pt-BR" sz="1800" dirty="0"/>
              <a:t>apoio à exportação de componentes – painéis/ inversores; </a:t>
            </a:r>
          </a:p>
          <a:p>
            <a:pPr lvl="1"/>
            <a:r>
              <a:rPr lang="pt-BR" sz="1800" dirty="0"/>
              <a:t>diferentemente da eólica, PV pode ser direcionada a GD e utility scale</a:t>
            </a:r>
          </a:p>
          <a:p>
            <a:endParaRPr lang="pt-BR" sz="2000" dirty="0" smtClean="0"/>
          </a:p>
          <a:p>
            <a:r>
              <a:rPr lang="pt-BR" sz="2000" dirty="0" smtClean="0"/>
              <a:t>Patamar de preços </a:t>
            </a:r>
            <a:r>
              <a:rPr lang="pt-BR" sz="2000" dirty="0"/>
              <a:t>que justifiquem o kWh PV instalado.  </a:t>
            </a:r>
            <a:endParaRPr lang="pt-BR" sz="2000" dirty="0" smtClean="0"/>
          </a:p>
          <a:p>
            <a:pPr lvl="1"/>
            <a:r>
              <a:rPr lang="pt-BR" sz="1800" dirty="0"/>
              <a:t>Tendo adotado o net metering sem FIT, os projetos </a:t>
            </a:r>
            <a:r>
              <a:rPr lang="pt-BR" sz="1800" dirty="0" smtClean="0"/>
              <a:t>no país tem </a:t>
            </a:r>
            <a:r>
              <a:rPr lang="pt-BR" sz="1800" dirty="0"/>
              <a:t>que ser viáveis </a:t>
            </a:r>
            <a:r>
              <a:rPr lang="pt-BR" sz="1800" dirty="0" smtClean="0"/>
              <a:t>;</a:t>
            </a:r>
            <a:endParaRPr lang="pt-BR" sz="1800" dirty="0"/>
          </a:p>
          <a:p>
            <a:pPr lvl="1"/>
            <a:r>
              <a:rPr lang="pt-BR" sz="1800" dirty="0"/>
              <a:t>vale ressaltar que os custos tendem a ser mais elevados que os </a:t>
            </a:r>
            <a:r>
              <a:rPr lang="pt-BR" sz="1800" dirty="0" smtClean="0"/>
              <a:t>importados</a:t>
            </a:r>
            <a:endParaRPr lang="pt-BR" sz="1800" dirty="0">
              <a:sym typeface="Wingdings"/>
            </a:endParaRPr>
          </a:p>
          <a:p>
            <a:pPr lvl="2"/>
            <a:r>
              <a:rPr lang="pt-BR" sz="1600" dirty="0" smtClean="0"/>
              <a:t>ganhos </a:t>
            </a:r>
            <a:r>
              <a:rPr lang="pt-BR" sz="1600" dirty="0"/>
              <a:t>de escala </a:t>
            </a:r>
            <a:r>
              <a:rPr lang="pt-BR" sz="1600" dirty="0" smtClean="0"/>
              <a:t>têm de compensar custo Brasil</a:t>
            </a:r>
            <a:endParaRPr lang="pt-BR" sz="1600" dirty="0"/>
          </a:p>
          <a:p>
            <a:pPr lvl="1"/>
            <a:r>
              <a:rPr lang="pt-BR" sz="1800" dirty="0" smtClean="0"/>
              <a:t>Nâo há linhas </a:t>
            </a:r>
            <a:r>
              <a:rPr lang="pt-BR" sz="1800" dirty="0"/>
              <a:t>de incentivo nem possui escala suficiente para justificar uma indústria </a:t>
            </a:r>
            <a:r>
              <a:rPr lang="pt-BR" sz="1800" dirty="0" smtClean="0"/>
              <a:t>local</a:t>
            </a:r>
            <a:endParaRPr lang="pt-BR" sz="1800" dirty="0"/>
          </a:p>
        </p:txBody>
      </p:sp>
    </p:spTree>
    <p:extLst>
      <p:ext uri="{BB962C8B-B14F-4D97-AF65-F5344CB8AC3E}">
        <p14:creationId xmlns="" xmlns:p14="http://schemas.microsoft.com/office/powerpoint/2010/main" val="421408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Política Tributária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É fundamental corrigir a forma como a tributação é realizada sobre a energia de usuários de micro e minigeração (REN 482/2012). </a:t>
            </a:r>
            <a:endParaRPr lang="pt-BR" sz="4400" dirty="0"/>
          </a:p>
          <a:p>
            <a:pPr lvl="1"/>
            <a:r>
              <a:rPr lang="pt-BR" dirty="0"/>
              <a:t>A tributação deve ser calculada apenas sobre a energia líquida consumida da distribuidora, não sobre a energia </a:t>
            </a:r>
            <a:r>
              <a:rPr lang="pt-BR" dirty="0" smtClean="0"/>
              <a:t>bruta</a:t>
            </a:r>
            <a:r>
              <a:rPr lang="pt-BR" dirty="0"/>
              <a:t>;</a:t>
            </a:r>
            <a:endParaRPr lang="pt-BR" sz="4000" dirty="0"/>
          </a:p>
          <a:p>
            <a:pPr lvl="1"/>
            <a:r>
              <a:rPr lang="pt-BR" dirty="0" smtClean="0"/>
              <a:t>Iniciativas pioneiras como a do Estado de Minas Gerais relativa ao ICMS deveriam tornar-se permanentes e de âmbito nacional;</a:t>
            </a:r>
            <a:endParaRPr lang="pt-BR" sz="4000" dirty="0"/>
          </a:p>
          <a:p>
            <a:pPr lvl="1"/>
            <a:r>
              <a:rPr lang="pt-BR" dirty="0" smtClean="0"/>
              <a:t>O debate </a:t>
            </a:r>
            <a:r>
              <a:rPr lang="pt-BR" dirty="0"/>
              <a:t>n</a:t>
            </a:r>
            <a:r>
              <a:rPr lang="pt-BR" dirty="0" smtClean="0"/>
              <a:t>o </a:t>
            </a:r>
            <a:r>
              <a:rPr lang="pt-BR" dirty="0"/>
              <a:t>CONFAZ </a:t>
            </a:r>
            <a:r>
              <a:rPr lang="pt-BR" dirty="0" smtClean="0"/>
              <a:t>é necessário para prover estabilidade </a:t>
            </a:r>
            <a:r>
              <a:rPr lang="pt-BR" dirty="0"/>
              <a:t>regulatória e tributária ao desenvolvimento da geração distribuída de fonte renovável no país.</a:t>
            </a:r>
            <a:endParaRPr lang="pt-BR" sz="4000" dirty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1646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625</Words>
  <Application>Microsoft Office PowerPoint</Application>
  <PresentationFormat>Personalizar</PresentationFormat>
  <Paragraphs>88</Paragraphs>
  <Slides>11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Política de Metas</vt:lpstr>
      <vt:lpstr>Política Industrial</vt:lpstr>
      <vt:lpstr>Política Tributária</vt:lpstr>
      <vt:lpstr>Financiamento</vt:lpstr>
      <vt:lpstr>Grato!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Daniela Giordano Leite</dc:creator>
  <cp:lastModifiedBy>Wilson</cp:lastModifiedBy>
  <cp:revision>9</cp:revision>
  <dcterms:created xsi:type="dcterms:W3CDTF">2014-05-26T19:08:54Z</dcterms:created>
  <dcterms:modified xsi:type="dcterms:W3CDTF">2014-06-07T23:35:01Z</dcterms:modified>
</cp:coreProperties>
</file>