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255603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053" userDrawn="1">
          <p15:clr>
            <a:srgbClr val="A4A3A4"/>
          </p15:clr>
        </p15:guide>
        <p15:guide id="2" pos="323" userDrawn="1">
          <p15:clr>
            <a:srgbClr val="A4A3A4"/>
          </p15:clr>
        </p15:guide>
        <p15:guide id="3" pos="39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>
        <p:scale>
          <a:sx n="86" d="100"/>
          <a:sy n="86" d="100"/>
        </p:scale>
        <p:origin x="-1458" y="-72"/>
      </p:cViewPr>
      <p:guideLst>
        <p:guide orient="horz" pos="8053"/>
        <p:guide pos="323"/>
        <p:guide pos="39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C73324-02B9-4F16-AAD1-6D1C632F213C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5C674FA5-343A-4061-89EB-1E47A341E199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Estruturação do Programa</a:t>
          </a:r>
          <a:endParaRPr lang="pt-BR" dirty="0">
            <a:solidFill>
              <a:schemeClr val="tx1"/>
            </a:solidFill>
          </a:endParaRPr>
        </a:p>
      </dgm:t>
    </dgm:pt>
    <dgm:pt modelId="{7ADBDE3C-5C4C-455F-88C6-219E219C87F1}" type="parTrans" cxnId="{3B45C97F-572A-43C2-AEB0-5E03AC8CEB74}">
      <dgm:prSet/>
      <dgm:spPr/>
      <dgm:t>
        <a:bodyPr/>
        <a:lstStyle/>
        <a:p>
          <a:endParaRPr lang="pt-BR"/>
        </a:p>
      </dgm:t>
    </dgm:pt>
    <dgm:pt modelId="{175E9A92-960F-4611-9315-634476454583}" type="sibTrans" cxnId="{3B45C97F-572A-43C2-AEB0-5E03AC8CEB74}">
      <dgm:prSet/>
      <dgm:spPr/>
      <dgm:t>
        <a:bodyPr/>
        <a:lstStyle/>
        <a:p>
          <a:endParaRPr lang="pt-BR"/>
        </a:p>
      </dgm:t>
    </dgm:pt>
    <dgm:pt modelId="{E73E5813-5BA2-4E19-8060-9F0441E8DCF1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Definição de critérios para seleção de áreas prioritárias</a:t>
          </a:r>
          <a:endParaRPr lang="pt-BR" dirty="0">
            <a:solidFill>
              <a:schemeClr val="tx1"/>
            </a:solidFill>
          </a:endParaRPr>
        </a:p>
      </dgm:t>
    </dgm:pt>
    <dgm:pt modelId="{044B1C13-6F04-4931-BB5B-4D3CA73425E8}" type="parTrans" cxnId="{47267F0E-8868-4738-93A7-95655F8A5DB6}">
      <dgm:prSet/>
      <dgm:spPr/>
      <dgm:t>
        <a:bodyPr/>
        <a:lstStyle/>
        <a:p>
          <a:endParaRPr lang="pt-BR"/>
        </a:p>
      </dgm:t>
    </dgm:pt>
    <dgm:pt modelId="{4DE38E59-A321-4825-AEED-7259D927060C}" type="sibTrans" cxnId="{47267F0E-8868-4738-93A7-95655F8A5DB6}">
      <dgm:prSet/>
      <dgm:spPr/>
      <dgm:t>
        <a:bodyPr/>
        <a:lstStyle/>
        <a:p>
          <a:endParaRPr lang="pt-BR"/>
        </a:p>
      </dgm:t>
    </dgm:pt>
    <dgm:pt modelId="{C409302A-85A2-4104-9F05-C120BECAEDE8}">
      <dgm:prSet phldrT="[Texto]"/>
      <dgm:spPr>
        <a:solidFill>
          <a:srgbClr val="FFC000"/>
        </a:solidFill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Elaboração do Plano Mineiro de Segurança Hídrica</a:t>
          </a:r>
          <a:endParaRPr lang="pt-BR" dirty="0">
            <a:solidFill>
              <a:schemeClr val="tx1"/>
            </a:solidFill>
          </a:endParaRPr>
        </a:p>
      </dgm:t>
    </dgm:pt>
    <dgm:pt modelId="{BF79DBC9-732D-4D18-ABF7-46A929B8ED28}" type="parTrans" cxnId="{A2F26320-3B38-49C6-A0E7-0BD8EC434D1E}">
      <dgm:prSet/>
      <dgm:spPr/>
      <dgm:t>
        <a:bodyPr/>
        <a:lstStyle/>
        <a:p>
          <a:endParaRPr lang="pt-BR"/>
        </a:p>
      </dgm:t>
    </dgm:pt>
    <dgm:pt modelId="{8B163281-0C8D-4DAD-8277-A6CDB77D0D7E}" type="sibTrans" cxnId="{A2F26320-3B38-49C6-A0E7-0BD8EC434D1E}">
      <dgm:prSet/>
      <dgm:spPr/>
      <dgm:t>
        <a:bodyPr/>
        <a:lstStyle/>
        <a:p>
          <a:endParaRPr lang="pt-BR"/>
        </a:p>
      </dgm:t>
    </dgm:pt>
    <dgm:pt modelId="{6B680E81-0551-401F-8576-B59A1869AEBE}">
      <dgm:prSet/>
      <dgm:spPr>
        <a:solidFill>
          <a:srgbClr val="FF0000"/>
        </a:solidFill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Implementação do Plano Mineiro de Segurança Hídrica</a:t>
          </a:r>
          <a:endParaRPr lang="pt-BR" dirty="0">
            <a:solidFill>
              <a:schemeClr val="tx1"/>
            </a:solidFill>
          </a:endParaRPr>
        </a:p>
      </dgm:t>
    </dgm:pt>
    <dgm:pt modelId="{9D1F36A4-2003-4D03-B6C2-82C7ADC811E7}" type="parTrans" cxnId="{94907079-7A6E-495D-AEA8-F03CD5F3EC94}">
      <dgm:prSet/>
      <dgm:spPr/>
      <dgm:t>
        <a:bodyPr/>
        <a:lstStyle/>
        <a:p>
          <a:endParaRPr lang="pt-BR"/>
        </a:p>
      </dgm:t>
    </dgm:pt>
    <dgm:pt modelId="{6E4544B7-D53E-48E3-ACE8-DE1C3C3EA709}" type="sibTrans" cxnId="{94907079-7A6E-495D-AEA8-F03CD5F3EC94}">
      <dgm:prSet/>
      <dgm:spPr/>
      <dgm:t>
        <a:bodyPr/>
        <a:lstStyle/>
        <a:p>
          <a:endParaRPr lang="pt-BR"/>
        </a:p>
      </dgm:t>
    </dgm:pt>
    <dgm:pt modelId="{0A0E369C-E602-4839-8DA7-7831595999CB}" type="pres">
      <dgm:prSet presAssocID="{BAC73324-02B9-4F16-AAD1-6D1C632F213C}" presName="Name0" presStyleCnt="0">
        <dgm:presLayoutVars>
          <dgm:dir/>
          <dgm:animLvl val="lvl"/>
          <dgm:resizeHandles val="exact"/>
        </dgm:presLayoutVars>
      </dgm:prSet>
      <dgm:spPr/>
    </dgm:pt>
    <dgm:pt modelId="{60A49860-EAAF-46B4-BCAC-4D2AACC7ABB8}" type="pres">
      <dgm:prSet presAssocID="{5C674FA5-343A-4061-89EB-1E47A341E199}" presName="parTxOnly" presStyleLbl="node1" presStyleIdx="0" presStyleCnt="4" custLinFactNeighborY="-17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F0B4D21-AEEB-49CD-8E66-6EA6DBC0BAA8}" type="pres">
      <dgm:prSet presAssocID="{175E9A92-960F-4611-9315-634476454583}" presName="parTxOnlySpace" presStyleCnt="0"/>
      <dgm:spPr/>
    </dgm:pt>
    <dgm:pt modelId="{5F0EFEC4-0021-4E5F-BFAC-B74B72D58A8E}" type="pres">
      <dgm:prSet presAssocID="{E73E5813-5BA2-4E19-8060-9F0441E8DCF1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0160B25-DC6F-421D-B8AD-5F733984177D}" type="pres">
      <dgm:prSet presAssocID="{4DE38E59-A321-4825-AEED-7259D927060C}" presName="parTxOnlySpace" presStyleCnt="0"/>
      <dgm:spPr/>
    </dgm:pt>
    <dgm:pt modelId="{D01A920E-CBFA-46FC-831D-249223B75292}" type="pres">
      <dgm:prSet presAssocID="{C409302A-85A2-4104-9F05-C120BECAEDE8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02C979-1431-4CDF-BC3B-270935097C94}" type="pres">
      <dgm:prSet presAssocID="{8B163281-0C8D-4DAD-8277-A6CDB77D0D7E}" presName="parTxOnlySpace" presStyleCnt="0"/>
      <dgm:spPr/>
    </dgm:pt>
    <dgm:pt modelId="{65E36497-A63E-48D3-AB20-B2967192A116}" type="pres">
      <dgm:prSet presAssocID="{6B680E81-0551-401F-8576-B59A1869AEBE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B45C97F-572A-43C2-AEB0-5E03AC8CEB74}" srcId="{BAC73324-02B9-4F16-AAD1-6D1C632F213C}" destId="{5C674FA5-343A-4061-89EB-1E47A341E199}" srcOrd="0" destOrd="0" parTransId="{7ADBDE3C-5C4C-455F-88C6-219E219C87F1}" sibTransId="{175E9A92-960F-4611-9315-634476454583}"/>
    <dgm:cxn modelId="{A2F26320-3B38-49C6-A0E7-0BD8EC434D1E}" srcId="{BAC73324-02B9-4F16-AAD1-6D1C632F213C}" destId="{C409302A-85A2-4104-9F05-C120BECAEDE8}" srcOrd="2" destOrd="0" parTransId="{BF79DBC9-732D-4D18-ABF7-46A929B8ED28}" sibTransId="{8B163281-0C8D-4DAD-8277-A6CDB77D0D7E}"/>
    <dgm:cxn modelId="{C2E5759C-D0EB-4C9B-B27D-5B6B23CC9D9B}" type="presOf" srcId="{E73E5813-5BA2-4E19-8060-9F0441E8DCF1}" destId="{5F0EFEC4-0021-4E5F-BFAC-B74B72D58A8E}" srcOrd="0" destOrd="0" presId="urn:microsoft.com/office/officeart/2005/8/layout/chevron1"/>
    <dgm:cxn modelId="{29B18C11-FFD9-4F83-8902-8CE576210A88}" type="presOf" srcId="{BAC73324-02B9-4F16-AAD1-6D1C632F213C}" destId="{0A0E369C-E602-4839-8DA7-7831595999CB}" srcOrd="0" destOrd="0" presId="urn:microsoft.com/office/officeart/2005/8/layout/chevron1"/>
    <dgm:cxn modelId="{47267F0E-8868-4738-93A7-95655F8A5DB6}" srcId="{BAC73324-02B9-4F16-AAD1-6D1C632F213C}" destId="{E73E5813-5BA2-4E19-8060-9F0441E8DCF1}" srcOrd="1" destOrd="0" parTransId="{044B1C13-6F04-4931-BB5B-4D3CA73425E8}" sibTransId="{4DE38E59-A321-4825-AEED-7259D927060C}"/>
    <dgm:cxn modelId="{46BA05CD-6979-4EA3-8B51-88946868A187}" type="presOf" srcId="{6B680E81-0551-401F-8576-B59A1869AEBE}" destId="{65E36497-A63E-48D3-AB20-B2967192A116}" srcOrd="0" destOrd="0" presId="urn:microsoft.com/office/officeart/2005/8/layout/chevron1"/>
    <dgm:cxn modelId="{42454632-DA92-472C-91AA-A077C1C1FB0E}" type="presOf" srcId="{5C674FA5-343A-4061-89EB-1E47A341E199}" destId="{60A49860-EAAF-46B4-BCAC-4D2AACC7ABB8}" srcOrd="0" destOrd="0" presId="urn:microsoft.com/office/officeart/2005/8/layout/chevron1"/>
    <dgm:cxn modelId="{8E35C962-DCBF-43D7-9286-0FE0A11FA574}" type="presOf" srcId="{C409302A-85A2-4104-9F05-C120BECAEDE8}" destId="{D01A920E-CBFA-46FC-831D-249223B75292}" srcOrd="0" destOrd="0" presId="urn:microsoft.com/office/officeart/2005/8/layout/chevron1"/>
    <dgm:cxn modelId="{94907079-7A6E-495D-AEA8-F03CD5F3EC94}" srcId="{BAC73324-02B9-4F16-AAD1-6D1C632F213C}" destId="{6B680E81-0551-401F-8576-B59A1869AEBE}" srcOrd="3" destOrd="0" parTransId="{9D1F36A4-2003-4D03-B6C2-82C7ADC811E7}" sibTransId="{6E4544B7-D53E-48E3-ACE8-DE1C3C3EA709}"/>
    <dgm:cxn modelId="{F4E20700-FE22-4984-87BD-8AD5AB48D534}" type="presParOf" srcId="{0A0E369C-E602-4839-8DA7-7831595999CB}" destId="{60A49860-EAAF-46B4-BCAC-4D2AACC7ABB8}" srcOrd="0" destOrd="0" presId="urn:microsoft.com/office/officeart/2005/8/layout/chevron1"/>
    <dgm:cxn modelId="{78C242A3-E2B7-403F-BA6D-0704C37E5160}" type="presParOf" srcId="{0A0E369C-E602-4839-8DA7-7831595999CB}" destId="{8F0B4D21-AEEB-49CD-8E66-6EA6DBC0BAA8}" srcOrd="1" destOrd="0" presId="urn:microsoft.com/office/officeart/2005/8/layout/chevron1"/>
    <dgm:cxn modelId="{5CBE0086-67F2-4791-B69F-253783F9AA32}" type="presParOf" srcId="{0A0E369C-E602-4839-8DA7-7831595999CB}" destId="{5F0EFEC4-0021-4E5F-BFAC-B74B72D58A8E}" srcOrd="2" destOrd="0" presId="urn:microsoft.com/office/officeart/2005/8/layout/chevron1"/>
    <dgm:cxn modelId="{E3CE6D94-F077-47DD-A431-DCB2E0159F4E}" type="presParOf" srcId="{0A0E369C-E602-4839-8DA7-7831595999CB}" destId="{80160B25-DC6F-421D-B8AD-5F733984177D}" srcOrd="3" destOrd="0" presId="urn:microsoft.com/office/officeart/2005/8/layout/chevron1"/>
    <dgm:cxn modelId="{5A225FCF-C88E-44B6-8270-4CF3E500D4E3}" type="presParOf" srcId="{0A0E369C-E602-4839-8DA7-7831595999CB}" destId="{D01A920E-CBFA-46FC-831D-249223B75292}" srcOrd="4" destOrd="0" presId="urn:microsoft.com/office/officeart/2005/8/layout/chevron1"/>
    <dgm:cxn modelId="{FD51D692-95C0-42A7-9776-A16E9EE023F7}" type="presParOf" srcId="{0A0E369C-E602-4839-8DA7-7831595999CB}" destId="{EB02C979-1431-4CDF-BC3B-270935097C94}" srcOrd="5" destOrd="0" presId="urn:microsoft.com/office/officeart/2005/8/layout/chevron1"/>
    <dgm:cxn modelId="{8C0DB995-32B0-4CB3-9529-2A0930C31A3B}" type="presParOf" srcId="{0A0E369C-E602-4839-8DA7-7831595999CB}" destId="{65E36497-A63E-48D3-AB20-B2967192A116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A49860-EAAF-46B4-BCAC-4D2AACC7ABB8}">
      <dsp:nvSpPr>
        <dsp:cNvPr id="0" name=""/>
        <dsp:cNvSpPr/>
      </dsp:nvSpPr>
      <dsp:spPr>
        <a:xfrm>
          <a:off x="2710" y="233675"/>
          <a:ext cx="1578009" cy="631203"/>
        </a:xfrm>
        <a:prstGeom prst="chevron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>
              <a:solidFill>
                <a:schemeClr val="tx1"/>
              </a:solidFill>
            </a:rPr>
            <a:t>Estruturação do Programa</a:t>
          </a:r>
          <a:endParaRPr lang="pt-BR" sz="1000" kern="1200" dirty="0">
            <a:solidFill>
              <a:schemeClr val="tx1"/>
            </a:solidFill>
          </a:endParaRPr>
        </a:p>
      </dsp:txBody>
      <dsp:txXfrm>
        <a:off x="2710" y="233675"/>
        <a:ext cx="1578009" cy="631203"/>
      </dsp:txXfrm>
    </dsp:sp>
    <dsp:sp modelId="{5F0EFEC4-0021-4E5F-BFAC-B74B72D58A8E}">
      <dsp:nvSpPr>
        <dsp:cNvPr id="0" name=""/>
        <dsp:cNvSpPr/>
      </dsp:nvSpPr>
      <dsp:spPr>
        <a:xfrm>
          <a:off x="1422919" y="244689"/>
          <a:ext cx="1578009" cy="631203"/>
        </a:xfrm>
        <a:prstGeom prst="chevron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>
              <a:solidFill>
                <a:schemeClr val="tx1"/>
              </a:solidFill>
            </a:rPr>
            <a:t>Definição de critérios para seleção de áreas prioritárias</a:t>
          </a:r>
          <a:endParaRPr lang="pt-BR" sz="1000" kern="1200" dirty="0">
            <a:solidFill>
              <a:schemeClr val="tx1"/>
            </a:solidFill>
          </a:endParaRPr>
        </a:p>
      </dsp:txBody>
      <dsp:txXfrm>
        <a:off x="1422919" y="244689"/>
        <a:ext cx="1578009" cy="631203"/>
      </dsp:txXfrm>
    </dsp:sp>
    <dsp:sp modelId="{D01A920E-CBFA-46FC-831D-249223B75292}">
      <dsp:nvSpPr>
        <dsp:cNvPr id="0" name=""/>
        <dsp:cNvSpPr/>
      </dsp:nvSpPr>
      <dsp:spPr>
        <a:xfrm>
          <a:off x="2843127" y="244689"/>
          <a:ext cx="1578009" cy="631203"/>
        </a:xfrm>
        <a:prstGeom prst="chevron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>
              <a:solidFill>
                <a:schemeClr val="tx1"/>
              </a:solidFill>
            </a:rPr>
            <a:t>Elaboração do Plano Mineiro de Segurança Hídrica</a:t>
          </a:r>
          <a:endParaRPr lang="pt-BR" sz="1000" kern="1200" dirty="0">
            <a:solidFill>
              <a:schemeClr val="tx1"/>
            </a:solidFill>
          </a:endParaRPr>
        </a:p>
      </dsp:txBody>
      <dsp:txXfrm>
        <a:off x="2843127" y="244689"/>
        <a:ext cx="1578009" cy="631203"/>
      </dsp:txXfrm>
    </dsp:sp>
    <dsp:sp modelId="{65E36497-A63E-48D3-AB20-B2967192A116}">
      <dsp:nvSpPr>
        <dsp:cNvPr id="0" name=""/>
        <dsp:cNvSpPr/>
      </dsp:nvSpPr>
      <dsp:spPr>
        <a:xfrm>
          <a:off x="4263335" y="244689"/>
          <a:ext cx="1578009" cy="631203"/>
        </a:xfrm>
        <a:prstGeom prst="chevron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>
              <a:solidFill>
                <a:schemeClr val="tx1"/>
              </a:solidFill>
            </a:rPr>
            <a:t>Implementação do Plano Mineiro de Segurança Hídrica</a:t>
          </a:r>
          <a:endParaRPr lang="pt-BR" sz="1000" kern="1200" dirty="0">
            <a:solidFill>
              <a:schemeClr val="tx1"/>
            </a:solidFill>
          </a:endParaRPr>
        </a:p>
      </dsp:txBody>
      <dsp:txXfrm>
        <a:off x="4263335" y="244689"/>
        <a:ext cx="1578009" cy="6312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4183141"/>
            <a:ext cx="5829300" cy="8898784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13425096"/>
            <a:ext cx="5143500" cy="61711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E9CF-80D7-44F0-847F-7004F5B66591}" type="datetimeFigureOut">
              <a:rPr lang="pt-BR" smtClean="0"/>
              <a:pPr/>
              <a:t>03/04/2020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9672-6FC3-4296-9460-3B8A5964680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8311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E9CF-80D7-44F0-847F-7004F5B66591}" type="datetimeFigureOut">
              <a:rPr lang="pt-BR" smtClean="0"/>
              <a:pPr/>
              <a:t>03/04/2020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9672-6FC3-4296-9460-3B8A5964680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1608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1360851"/>
            <a:ext cx="1478756" cy="2166120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1360851"/>
            <a:ext cx="4350544" cy="21661205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E9CF-80D7-44F0-847F-7004F5B66591}" type="datetimeFigureOut">
              <a:rPr lang="pt-BR" smtClean="0"/>
              <a:pPr/>
              <a:t>03/04/2020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9672-6FC3-4296-9460-3B8A5964680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90530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E9CF-80D7-44F0-847F-7004F5B66591}" type="datetimeFigureOut">
              <a:rPr lang="pt-BR" smtClean="0"/>
              <a:pPr/>
              <a:t>03/04/2020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9672-6FC3-4296-9460-3B8A5964680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34924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6372342"/>
            <a:ext cx="5915025" cy="1063238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17105317"/>
            <a:ext cx="5915025" cy="559132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E9CF-80D7-44F0-847F-7004F5B66591}" type="datetimeFigureOut">
              <a:rPr lang="pt-BR" smtClean="0"/>
              <a:pPr/>
              <a:t>03/04/2020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9672-6FC3-4296-9460-3B8A5964680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74360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6804256"/>
            <a:ext cx="2914650" cy="1621780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6804256"/>
            <a:ext cx="2914650" cy="1621780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E9CF-80D7-44F0-847F-7004F5B66591}" type="datetimeFigureOut">
              <a:rPr lang="pt-BR" smtClean="0"/>
              <a:pPr/>
              <a:t>03/04/2020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9672-6FC3-4296-9460-3B8A5964680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1264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1360857"/>
            <a:ext cx="5915025" cy="4940484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6265835"/>
            <a:ext cx="2901255" cy="307078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9336623"/>
            <a:ext cx="2901255" cy="13732767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6265835"/>
            <a:ext cx="2915543" cy="307078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9336623"/>
            <a:ext cx="2915543" cy="13732767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E9CF-80D7-44F0-847F-7004F5B66591}" type="datetimeFigureOut">
              <a:rPr lang="pt-BR" smtClean="0"/>
              <a:pPr/>
              <a:t>03/04/2020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9672-6FC3-4296-9460-3B8A5964680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8817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E9CF-80D7-44F0-847F-7004F5B66591}" type="datetimeFigureOut">
              <a:rPr lang="pt-BR" smtClean="0"/>
              <a:pPr/>
              <a:t>03/04/2020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9672-6FC3-4296-9460-3B8A5964680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42137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E9CF-80D7-44F0-847F-7004F5B66591}" type="datetimeFigureOut">
              <a:rPr lang="pt-BR" smtClean="0"/>
              <a:pPr/>
              <a:t>03/04/2020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9672-6FC3-4296-9460-3B8A5964680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3266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1704022"/>
            <a:ext cx="2211884" cy="596407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3680221"/>
            <a:ext cx="3471863" cy="1816440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7668102"/>
            <a:ext cx="2211884" cy="1420610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E9CF-80D7-44F0-847F-7004F5B66591}" type="datetimeFigureOut">
              <a:rPr lang="pt-BR" smtClean="0"/>
              <a:pPr/>
              <a:t>03/04/2020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9672-6FC3-4296-9460-3B8A5964680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61367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1704022"/>
            <a:ext cx="2211884" cy="596407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3680221"/>
            <a:ext cx="3471863" cy="1816440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7668102"/>
            <a:ext cx="2211884" cy="1420610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E9CF-80D7-44F0-847F-7004F5B66591}" type="datetimeFigureOut">
              <a:rPr lang="pt-BR" smtClean="0"/>
              <a:pPr/>
              <a:t>03/04/2020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39672-6FC3-4296-9460-3B8A5964680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3626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1360857"/>
            <a:ext cx="5915025" cy="49404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6804256"/>
            <a:ext cx="5915025" cy="1621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23690652"/>
            <a:ext cx="1543050" cy="13608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2E9CF-80D7-44F0-847F-7004F5B66591}" type="datetimeFigureOut">
              <a:rPr lang="pt-BR" smtClean="0"/>
              <a:pPr/>
              <a:t>03/04/2020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23690652"/>
            <a:ext cx="2314575" cy="13608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23690652"/>
            <a:ext cx="1543050" cy="13608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39672-6FC3-4296-9460-3B8A5964680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0146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2.png"/><Relationship Id="rId7" Type="http://schemas.openxmlformats.org/officeDocument/2006/relationships/diagramData" Target="../diagrams/data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portalinfohidro.igam.mg.gov.br/images/Documento_Base_somos_todos_agua.pdf" TargetMode="External"/><Relationship Id="rId11" Type="http://schemas.microsoft.com/office/2007/relationships/diagramDrawing" Target="../diagrams/drawing1.xml"/><Relationship Id="rId5" Type="http://schemas.openxmlformats.org/officeDocument/2006/relationships/image" Target="../media/image3.png"/><Relationship Id="rId10" Type="http://schemas.openxmlformats.org/officeDocument/2006/relationships/diagramColors" Target="../diagrams/colors1.xml"/><Relationship Id="rId4" Type="http://schemas.openxmlformats.org/officeDocument/2006/relationships/hyperlink" Target="http://200.198.57.118:8080/jspui/handle/123456789/2763" TargetMode="External"/><Relationship Id="rId9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15336" y="-38204"/>
            <a:ext cx="2868565" cy="2088191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457047" y="2527928"/>
            <a:ext cx="596783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200" dirty="0"/>
              <a:t>O Programa Estratégico de Segurança Hídrica e Revitalização de Bacias Hidrográficas de Minas </a:t>
            </a:r>
            <a:r>
              <a:rPr lang="pt-BR" sz="1200" dirty="0" smtClean="0"/>
              <a:t>Gerais, um dos projetos prioritários do governo para o período 2020-2023, </a:t>
            </a:r>
            <a:r>
              <a:rPr lang="pt-BR" sz="1200" dirty="0"/>
              <a:t>tem o objetivo de ampliar a segurança hídrica no Estado, a partir da promoção de ações integradas e permanentes, com as seguintes </a:t>
            </a:r>
            <a:r>
              <a:rPr lang="pt-BR" sz="1200" dirty="0" smtClean="0"/>
              <a:t>finalidades: </a:t>
            </a:r>
          </a:p>
          <a:p>
            <a:pPr algn="just"/>
            <a:endParaRPr lang="pt-BR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200" dirty="0"/>
              <a:t>conservação e recuperação da cobertura vegetal e da biodiversidade;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200" dirty="0"/>
              <a:t>manutenção da quantidade e qualidade da água, controle da poluição, uso racional dos bens e serviços ecossistêmicos; e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200" dirty="0"/>
              <a:t>garantia de sua provisão, principalmente daqueles associados à água.</a:t>
            </a:r>
          </a:p>
          <a:p>
            <a:pPr algn="just"/>
            <a:endParaRPr lang="pt-BR" sz="1200" dirty="0"/>
          </a:p>
          <a:p>
            <a:pPr algn="just"/>
            <a:r>
              <a:rPr lang="pt-BR" sz="1200" dirty="0"/>
              <a:t>O Programa Somos Todos Água adota áreas prioritárias, </a:t>
            </a:r>
            <a:r>
              <a:rPr lang="pt-BR" sz="1200" dirty="0" smtClean="0"/>
              <a:t>que são regiões </a:t>
            </a:r>
            <a:r>
              <a:rPr lang="pt-BR" sz="1200" dirty="0"/>
              <a:t>estratégicas para a execução de ações de conservação, recuperação e revitalização dos ecossistemas, como premissa </a:t>
            </a:r>
            <a:r>
              <a:rPr lang="pt-BR" sz="1200" dirty="0" smtClean="0"/>
              <a:t>para a </a:t>
            </a:r>
            <a:r>
              <a:rPr lang="pt-BR" sz="1200" dirty="0"/>
              <a:t>convergência de ações dos órgãos de Estado, otimização dos investimentos financeiros e da tomada de decisão.</a:t>
            </a:r>
          </a:p>
          <a:p>
            <a:pPr algn="just"/>
            <a:endParaRPr lang="pt-BR" sz="1200" dirty="0"/>
          </a:p>
          <a:p>
            <a:pPr algn="just"/>
            <a:r>
              <a:rPr lang="pt-BR" sz="1200" b="1" dirty="0"/>
              <a:t>Coordenação geral do </a:t>
            </a:r>
            <a:r>
              <a:rPr lang="pt-BR" sz="1200" b="1" dirty="0" smtClean="0"/>
              <a:t>Programa </a:t>
            </a:r>
          </a:p>
          <a:p>
            <a:pPr algn="just"/>
            <a:r>
              <a:rPr lang="pt-BR" sz="1200" dirty="0" smtClean="0"/>
              <a:t>Secretaria </a:t>
            </a:r>
            <a:r>
              <a:rPr lang="pt-BR" sz="1200" dirty="0"/>
              <a:t>de Estado de Meio Ambiente e Desenvolvimento Sustentável (</a:t>
            </a:r>
            <a:r>
              <a:rPr lang="pt-BR" sz="1200" dirty="0" err="1"/>
              <a:t>Semad</a:t>
            </a:r>
            <a:r>
              <a:rPr lang="pt-BR" sz="1200" dirty="0" smtClean="0"/>
              <a:t>).</a:t>
            </a:r>
          </a:p>
          <a:p>
            <a:pPr algn="just"/>
            <a:r>
              <a:rPr lang="pt-BR" sz="1200" b="1" dirty="0" smtClean="0"/>
              <a:t>Condução técnica</a:t>
            </a:r>
          </a:p>
          <a:p>
            <a:pPr algn="just"/>
            <a:r>
              <a:rPr lang="pt-BR" sz="1200" dirty="0" smtClean="0"/>
              <a:t>Instituto </a:t>
            </a:r>
            <a:r>
              <a:rPr lang="pt-BR" sz="1200" dirty="0"/>
              <a:t>Mineiro de Gestão das Águas (Igam) em parceria com o Instituto Estadual de Florestas (IEF) e a Fundação Estadual do Meio Ambiente (Feam).</a:t>
            </a:r>
          </a:p>
          <a:p>
            <a:pPr algn="just"/>
            <a:endParaRPr lang="pt-BR" sz="1200" dirty="0"/>
          </a:p>
          <a:p>
            <a:pPr algn="just"/>
            <a:r>
              <a:rPr lang="pt-BR" sz="1200" dirty="0"/>
              <a:t>Os eixos de atuação do Programa são: 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736" b="4695"/>
          <a:stretch/>
        </p:blipFill>
        <p:spPr>
          <a:xfrm>
            <a:off x="811576" y="6837712"/>
            <a:ext cx="4900777" cy="162869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440515" y="8466402"/>
            <a:ext cx="3581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rgbClr val="4D4D4D"/>
                </a:solidFill>
                <a:latin typeface="verdana" panose="020B0604030504040204" pitchFamily="34" charset="0"/>
              </a:rPr>
              <a:t>Planejamento e execução 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457047" y="2130404"/>
            <a:ext cx="56428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rgbClr val="4D4D4D"/>
                </a:solidFill>
                <a:latin typeface="verdana" panose="020B0604030504040204" pitchFamily="34" charset="0"/>
              </a:rPr>
              <a:t>Programa </a:t>
            </a:r>
            <a:r>
              <a:rPr lang="pt-BR" b="1" dirty="0">
                <a:solidFill>
                  <a:srgbClr val="4D4D4D"/>
                </a:solidFill>
                <a:latin typeface="verdana" panose="020B0604030504040204" pitchFamily="34" charset="0"/>
              </a:rPr>
              <a:t>Somos Todos Água</a:t>
            </a:r>
            <a:endParaRPr lang="pt-BR" dirty="0"/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512763" y="15024116"/>
            <a:ext cx="5912123" cy="33547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914400"/>
            <a:r>
              <a:rPr lang="pt-BR" altLang="pt-BR" sz="1400" b="1" dirty="0">
                <a:solidFill>
                  <a:srgbClr val="4D4D4D"/>
                </a:solidFill>
                <a:latin typeface="Verdana" panose="020B0604030504040204" pitchFamily="34" charset="0"/>
              </a:rPr>
              <a:t>ETAPA 2: Critérios para definição de áreas prioritárias para revitalização</a:t>
            </a:r>
          </a:p>
          <a:p>
            <a:pPr algn="just" defTabSz="914400"/>
            <a:endParaRPr lang="pt-BR" altLang="pt-BR" sz="1400" b="1" dirty="0">
              <a:solidFill>
                <a:srgbClr val="4D4D4D"/>
              </a:solidFill>
              <a:latin typeface="Verdana" panose="020B0604030504040204" pitchFamily="34" charset="0"/>
            </a:endParaRPr>
          </a:p>
          <a:p>
            <a:pPr algn="just" defTabSz="914400"/>
            <a:endParaRPr lang="pt-BR" altLang="pt-BR" sz="400" dirty="0"/>
          </a:p>
          <a:p>
            <a:pPr algn="just" eaLnBrk="1" hangingPunct="1"/>
            <a:r>
              <a:rPr lang="pt-BR" altLang="pt-BR" sz="1200" dirty="0">
                <a:latin typeface="+mn-lt"/>
              </a:rPr>
              <a:t>A definição de critérios para seleção das áreas prioritárias foi uma etapa essencial para a construção do Programa e culminou na publicação do livro </a:t>
            </a:r>
            <a:r>
              <a:rPr lang="pt-BR" altLang="pt-BR" sz="1200" u="sng" dirty="0">
                <a:latin typeface="+mn-lt"/>
              </a:rPr>
              <a:t>Gestão de Bacas Hidrográficas: Critérios para definição de áreas prioritárias para revitalização</a:t>
            </a:r>
            <a:r>
              <a:rPr lang="pt-BR" altLang="pt-BR" sz="1200" dirty="0">
                <a:latin typeface="+mn-lt"/>
              </a:rPr>
              <a:t>. </a:t>
            </a:r>
            <a:r>
              <a:rPr lang="pt-BR" sz="1200" dirty="0">
                <a:solidFill>
                  <a:srgbClr val="FF0000"/>
                </a:solidFill>
              </a:rPr>
              <a:t>&lt;</a:t>
            </a:r>
            <a:r>
              <a:rPr lang="pt-BR" sz="1200" i="1" dirty="0">
                <a:solidFill>
                  <a:srgbClr val="FF0000"/>
                </a:solidFill>
              </a:rPr>
              <a:t>sugiro colocar </a:t>
            </a:r>
            <a:r>
              <a:rPr lang="pt-BR" sz="1200" i="1" dirty="0" smtClean="0">
                <a:solidFill>
                  <a:srgbClr val="FF0000"/>
                </a:solidFill>
              </a:rPr>
              <a:t>link aqui e na imagem&gt;</a:t>
            </a:r>
            <a:endParaRPr lang="pt-BR" altLang="pt-BR" sz="1200" dirty="0">
              <a:latin typeface="+mn-lt"/>
            </a:endParaRPr>
          </a:p>
          <a:p>
            <a:pPr algn="just" eaLnBrk="1" hangingPunct="1"/>
            <a:endParaRPr lang="pt-BR" altLang="pt-BR" sz="1200" dirty="0">
              <a:latin typeface="+mn-lt"/>
            </a:endParaRPr>
          </a:p>
          <a:p>
            <a:pPr algn="just" eaLnBrk="1" hangingPunct="1"/>
            <a:r>
              <a:rPr lang="pt-BR" altLang="pt-BR" sz="1200" dirty="0">
                <a:latin typeface="+mn-lt"/>
              </a:rPr>
              <a:t>É a partir da aplicação desses critérios que serão identificadas as regiões mais sensíveis nas diversas vertentes relacionadas aos recursos hídricos e propiciará convergir ações e investimentos em áreas que resultem em maior resultado e impacto positivo para os cidadãos. </a:t>
            </a:r>
          </a:p>
          <a:p>
            <a:pPr algn="just" eaLnBrk="1" hangingPunct="1"/>
            <a:endParaRPr lang="pt-BR" altLang="pt-BR" sz="1200" dirty="0">
              <a:latin typeface="+mn-lt"/>
            </a:endParaRPr>
          </a:p>
          <a:p>
            <a:pPr algn="just" eaLnBrk="1" hangingPunct="1"/>
            <a:r>
              <a:rPr lang="pt-BR" altLang="pt-BR" sz="1200" dirty="0">
                <a:latin typeface="+mn-lt"/>
              </a:rPr>
              <a:t>Os critérios foram construídos em uma perspectiva coletiva com envolvimento de diversos atores do sistema de gerenciamento de recursos hídricos e a academia</a:t>
            </a:r>
            <a:r>
              <a:rPr lang="pt-BR" altLang="pt-BR" sz="1200" dirty="0" smtClean="0">
                <a:latin typeface="+mn-lt"/>
              </a:rPr>
              <a:t>, </a:t>
            </a:r>
            <a:r>
              <a:rPr lang="pt-BR" altLang="pt-BR" sz="1200" dirty="0">
                <a:latin typeface="+mn-lt"/>
              </a:rPr>
              <a:t>apresentados nesta publicação.</a:t>
            </a:r>
          </a:p>
          <a:p>
            <a:pPr algn="just" defTabSz="914400"/>
            <a:r>
              <a:rPr lang="pt-BR" altLang="pt-BR" sz="1000" dirty="0">
                <a:solidFill>
                  <a:srgbClr val="4D4D4D"/>
                </a:solidFill>
                <a:latin typeface="roboto"/>
              </a:rPr>
              <a:t>  </a:t>
            </a:r>
            <a:endParaRPr lang="pt-BR" altLang="pt-BR" sz="23700" dirty="0">
              <a:solidFill>
                <a:srgbClr val="4D4D4D"/>
              </a:solidFill>
              <a:latin typeface="roboto"/>
            </a:endParaRPr>
          </a:p>
        </p:txBody>
      </p:sp>
      <p:pic>
        <p:nvPicPr>
          <p:cNvPr id="1026" name="Picture 2" descr="3 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2023" y="18378881"/>
            <a:ext cx="1104536" cy="1573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tângulo 23"/>
          <p:cNvSpPr/>
          <p:nvPr/>
        </p:nvSpPr>
        <p:spPr>
          <a:xfrm>
            <a:off x="496572" y="11853684"/>
            <a:ext cx="5911341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b="1" dirty="0">
                <a:solidFill>
                  <a:srgbClr val="4D4D4D"/>
                </a:solidFill>
                <a:latin typeface="Verdana" panose="020B0604030504040204" pitchFamily="34" charset="0"/>
              </a:rPr>
              <a:t>ETAPA 1: Estruturação do Programa</a:t>
            </a:r>
          </a:p>
          <a:p>
            <a:pPr algn="just"/>
            <a:endParaRPr lang="pt-BR" altLang="pt-BR" sz="1200" b="1" dirty="0">
              <a:solidFill>
                <a:srgbClr val="4D4D4D"/>
              </a:solidFill>
              <a:latin typeface="Verdana" panose="020B0604030504040204" pitchFamily="34" charset="0"/>
            </a:endParaRPr>
          </a:p>
          <a:p>
            <a:pPr algn="just"/>
            <a:r>
              <a:rPr lang="pt-BR" sz="1200" dirty="0"/>
              <a:t>Construção coletiva envolvendo diferentes atores sociais, o Programa tem como base a articulação e a cooperação entre diferentes entidades, com ações permanentes para a pactuação de objetivos, metas e ações. </a:t>
            </a:r>
          </a:p>
          <a:p>
            <a:pPr algn="just"/>
            <a:endParaRPr lang="pt-BR" sz="1200" dirty="0"/>
          </a:p>
          <a:p>
            <a:pPr algn="just"/>
            <a:r>
              <a:rPr lang="pt-BR" sz="1200" b="1" dirty="0" smtClean="0"/>
              <a:t>Consulta pública</a:t>
            </a:r>
            <a:endParaRPr lang="pt-BR" sz="1200" b="1" dirty="0" smtClean="0">
              <a:solidFill>
                <a:srgbClr val="C00000"/>
              </a:solidFill>
            </a:endParaRPr>
          </a:p>
          <a:p>
            <a:pPr algn="just"/>
            <a:r>
              <a:rPr lang="pt-BR" sz="1200" dirty="0" smtClean="0"/>
              <a:t>Realizada</a:t>
            </a:r>
            <a:r>
              <a:rPr lang="pt-BR" sz="1200" dirty="0" smtClean="0">
                <a:solidFill>
                  <a:srgbClr val="C00000"/>
                </a:solidFill>
              </a:rPr>
              <a:t> </a:t>
            </a:r>
            <a:r>
              <a:rPr lang="pt-BR" sz="1200" dirty="0" smtClean="0"/>
              <a:t>de 03 </a:t>
            </a:r>
            <a:r>
              <a:rPr lang="pt-BR" sz="1200" dirty="0"/>
              <a:t>de maio a 03 de junho de </a:t>
            </a:r>
            <a:r>
              <a:rPr lang="pt-BR" sz="1200" dirty="0" smtClean="0"/>
              <a:t>2019, com </a:t>
            </a:r>
            <a:r>
              <a:rPr lang="pt-BR" sz="1200" dirty="0"/>
              <a:t>o objetivo de receber contribuições para o aperfeiçoamento do projeto base. Todas as contribuições recebidas foram analisadas pelo Sisema-MG e </a:t>
            </a:r>
            <a:r>
              <a:rPr lang="pt-BR" sz="1200" dirty="0" smtClean="0"/>
              <a:t>incorporadas </a:t>
            </a:r>
            <a:r>
              <a:rPr lang="pt-BR" sz="1200" dirty="0"/>
              <a:t>no projeto final. </a:t>
            </a:r>
          </a:p>
          <a:p>
            <a:pPr algn="just"/>
            <a:endParaRPr lang="pt-BR" sz="1200" dirty="0"/>
          </a:p>
          <a:p>
            <a:pPr algn="just"/>
            <a:r>
              <a:rPr lang="pt-BR" sz="1200" dirty="0"/>
              <a:t>Clique </a:t>
            </a:r>
            <a:r>
              <a:rPr lang="pt-BR" sz="1200" dirty="0">
                <a:hlinkClick r:id="rId6"/>
              </a:rPr>
              <a:t>aqui</a:t>
            </a:r>
            <a:r>
              <a:rPr lang="pt-BR" sz="1200" dirty="0"/>
              <a:t> para acessar o Projeto Base.</a:t>
            </a:r>
          </a:p>
          <a:p>
            <a:pPr algn="just"/>
            <a:endParaRPr lang="pt-BR" sz="1200" dirty="0"/>
          </a:p>
          <a:p>
            <a:pPr algn="just"/>
            <a:r>
              <a:rPr lang="pt-BR" sz="1200" dirty="0"/>
              <a:t>Clique </a:t>
            </a:r>
            <a:r>
              <a:rPr lang="pt-BR" sz="1200" dirty="0">
                <a:hlinkClick r:id="rId6"/>
              </a:rPr>
              <a:t>aqui</a:t>
            </a:r>
            <a:r>
              <a:rPr lang="pt-BR" sz="1200" dirty="0"/>
              <a:t> para acessar o resultado da consulta pública.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440516" y="9010625"/>
            <a:ext cx="596783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200" dirty="0"/>
              <a:t>O Programa possui quatro principais etapas</a:t>
            </a:r>
            <a:r>
              <a:rPr lang="pt-BR" sz="1200" dirty="0" smtClean="0"/>
              <a:t>:</a:t>
            </a:r>
            <a:endParaRPr lang="pt-BR" sz="1200" i="1" dirty="0"/>
          </a:p>
        </p:txBody>
      </p:sp>
      <p:graphicFrame>
        <p:nvGraphicFramePr>
          <p:cNvPr id="28" name="Diagrama 27"/>
          <p:cNvGraphicFramePr/>
          <p:nvPr>
            <p:extLst>
              <p:ext uri="{D42A27DB-BD31-4B8C-83A1-F6EECF244321}">
                <p14:modId xmlns:p14="http://schemas.microsoft.com/office/powerpoint/2010/main" xmlns="" val="2314268642"/>
              </p:ext>
            </p:extLst>
          </p:nvPr>
        </p:nvGraphicFramePr>
        <p:xfrm>
          <a:off x="496572" y="9462515"/>
          <a:ext cx="5844056" cy="1120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32" name="Tabela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5358289"/>
              </p:ext>
            </p:extLst>
          </p:nvPr>
        </p:nvGraphicFramePr>
        <p:xfrm>
          <a:off x="590601" y="10611290"/>
          <a:ext cx="1509798" cy="891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956998381"/>
                    </a:ext>
                  </a:extLst>
                </a:gridCol>
                <a:gridCol w="1301518">
                  <a:extLst>
                    <a:ext uri="{9D8B030D-6E8A-4147-A177-3AD203B41FA5}">
                      <a16:colId xmlns:a16="http://schemas.microsoft.com/office/drawing/2014/main" xmlns="" val="1171073673"/>
                    </a:ext>
                  </a:extLst>
                </a:gridCol>
              </a:tblGrid>
              <a:tr h="233336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Etapa</a:t>
                      </a:r>
                      <a:r>
                        <a:rPr lang="pt-BR" sz="1000" baseline="0" dirty="0" smtClean="0"/>
                        <a:t> c</a:t>
                      </a:r>
                      <a:r>
                        <a:rPr lang="pt-BR" sz="1000" dirty="0" smtClean="0"/>
                        <a:t>oncluída</a:t>
                      </a:r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385307387"/>
                  </a:ext>
                </a:extLst>
              </a:tr>
              <a:tr h="233336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Etapa em elaboração</a:t>
                      </a:r>
                      <a:endParaRPr lang="pt-B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16921701"/>
                  </a:ext>
                </a:extLst>
              </a:tr>
              <a:tr h="233336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pt-B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Etapa</a:t>
                      </a:r>
                      <a:r>
                        <a:rPr lang="pt-BR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</a:t>
                      </a:r>
                      <a:r>
                        <a:rPr lang="pt-B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ão iniciada</a:t>
                      </a:r>
                      <a:endParaRPr lang="pt-B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506568642"/>
                  </a:ext>
                </a:extLst>
              </a:tr>
            </a:tbl>
          </a:graphicData>
        </a:graphic>
      </p:graphicFrame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440516" y="20336927"/>
            <a:ext cx="5912123" cy="224676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914400"/>
            <a:r>
              <a:rPr lang="pt-BR" altLang="pt-BR" sz="1400" b="1" dirty="0">
                <a:solidFill>
                  <a:srgbClr val="4D4D4D"/>
                </a:solidFill>
                <a:latin typeface="Verdana" panose="020B0604030504040204" pitchFamily="34" charset="0"/>
              </a:rPr>
              <a:t>ETAPA 3: Plano Mineiro de Segurança Hídrica</a:t>
            </a:r>
          </a:p>
          <a:p>
            <a:pPr algn="just" defTabSz="914400"/>
            <a:endParaRPr lang="pt-BR" altLang="pt-BR" sz="1400" b="1" dirty="0">
              <a:solidFill>
                <a:srgbClr val="4D4D4D"/>
              </a:solidFill>
              <a:latin typeface="Verdana" panose="020B0604030504040204" pitchFamily="34" charset="0"/>
            </a:endParaRPr>
          </a:p>
          <a:p>
            <a:pPr algn="just" defTabSz="914400"/>
            <a:endParaRPr lang="pt-BR" altLang="pt-BR" sz="400" dirty="0"/>
          </a:p>
          <a:p>
            <a:pPr algn="just" eaLnBrk="1" hangingPunct="1"/>
            <a:r>
              <a:rPr lang="pt-BR" altLang="pt-BR" sz="1200" dirty="0">
                <a:latin typeface="+mn-lt"/>
              </a:rPr>
              <a:t>O Plano Mineiro de Segurança Hídrica – PMSH é a fase de planejamento do Programa Somos Todos </a:t>
            </a:r>
            <a:r>
              <a:rPr lang="pt-BR" altLang="pt-BR" sz="1200" dirty="0" smtClean="0">
                <a:latin typeface="+mn-lt"/>
              </a:rPr>
              <a:t>Água </a:t>
            </a:r>
            <a:r>
              <a:rPr lang="pt-BR" altLang="pt-BR" sz="1200" dirty="0">
                <a:latin typeface="+mn-lt"/>
              </a:rPr>
              <a:t>em que serão definidas as i</a:t>
            </a:r>
            <a:r>
              <a:rPr lang="pt-BR" sz="1200" dirty="0">
                <a:latin typeface="+mn-lt"/>
              </a:rPr>
              <a:t>ntervenções estratégicas para a promoção da garantia hídrica. </a:t>
            </a:r>
          </a:p>
          <a:p>
            <a:pPr algn="just" eaLnBrk="1" hangingPunct="1"/>
            <a:endParaRPr lang="pt-BR" sz="1200" strike="sngStrike" dirty="0">
              <a:latin typeface="+mn-lt"/>
            </a:endParaRPr>
          </a:p>
          <a:p>
            <a:pPr algn="just" eaLnBrk="1" hangingPunct="1"/>
            <a:r>
              <a:rPr lang="pt-BR" sz="1200" dirty="0">
                <a:latin typeface="+mn-lt"/>
              </a:rPr>
              <a:t>O Termo de Referência para a contratação do PMSH está em fase de elaboração, integrando esforços de uma equipe multidisciplinar do </a:t>
            </a:r>
            <a:r>
              <a:rPr lang="pt-BR" sz="1200" dirty="0" err="1">
                <a:latin typeface="+mn-lt"/>
              </a:rPr>
              <a:t>Sisema</a:t>
            </a:r>
            <a:r>
              <a:rPr lang="pt-BR" sz="1200" dirty="0">
                <a:latin typeface="+mn-lt"/>
              </a:rPr>
              <a:t> e de outros órgãos do Estado. </a:t>
            </a:r>
            <a:r>
              <a:rPr lang="pt-BR" sz="1200" dirty="0" smtClean="0">
                <a:latin typeface="+mn-lt"/>
              </a:rPr>
              <a:t>A contratação está prevista para se efetivar em 2020, e o desenvolvimento do plano em 2021/2022</a:t>
            </a:r>
            <a:r>
              <a:rPr lang="pt-BR" sz="1200" dirty="0">
                <a:latin typeface="+mn-lt"/>
              </a:rPr>
              <a:t>. </a:t>
            </a:r>
          </a:p>
          <a:p>
            <a:pPr algn="just" eaLnBrk="1" hangingPunct="1"/>
            <a:endParaRPr lang="pt-BR" altLang="pt-BR" sz="1200" dirty="0">
              <a:latin typeface="+mn-lt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404405" y="22664113"/>
            <a:ext cx="5912123" cy="224676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914400"/>
            <a:r>
              <a:rPr lang="pt-BR" altLang="pt-BR" sz="1400" b="1" dirty="0">
                <a:solidFill>
                  <a:srgbClr val="4D4D4D"/>
                </a:solidFill>
                <a:latin typeface="Verdana" panose="020B0604030504040204" pitchFamily="34" charset="0"/>
              </a:rPr>
              <a:t>ETAPA 4: Implementação do PMSH</a:t>
            </a:r>
          </a:p>
          <a:p>
            <a:pPr algn="just" defTabSz="914400"/>
            <a:endParaRPr lang="pt-BR" altLang="pt-BR" sz="1400" b="1" dirty="0">
              <a:solidFill>
                <a:srgbClr val="4D4D4D"/>
              </a:solidFill>
              <a:latin typeface="Verdana" panose="020B0604030504040204" pitchFamily="34" charset="0"/>
            </a:endParaRPr>
          </a:p>
          <a:p>
            <a:pPr algn="just" defTabSz="914400"/>
            <a:endParaRPr lang="pt-BR" altLang="pt-BR" sz="400" dirty="0"/>
          </a:p>
          <a:p>
            <a:pPr algn="just" eaLnBrk="1" hangingPunct="1"/>
            <a:r>
              <a:rPr lang="pt-BR" altLang="pt-BR" sz="1200" dirty="0">
                <a:latin typeface="+mn-lt"/>
              </a:rPr>
              <a:t>Finalizado o </a:t>
            </a:r>
            <a:r>
              <a:rPr lang="pt-BR" altLang="pt-BR" sz="1200" dirty="0" smtClean="0">
                <a:latin typeface="+mn-lt"/>
              </a:rPr>
              <a:t>PMSH, </a:t>
            </a:r>
            <a:r>
              <a:rPr lang="pt-BR" altLang="pt-BR" sz="1200" dirty="0">
                <a:latin typeface="+mn-lt"/>
              </a:rPr>
              <a:t>será iniciada a etapa de implementação do Programa</a:t>
            </a:r>
            <a:r>
              <a:rPr lang="pt-BR" sz="1200" dirty="0">
                <a:latin typeface="+mn-lt"/>
              </a:rPr>
              <a:t>. Nesse sentido, já </a:t>
            </a:r>
            <a:r>
              <a:rPr lang="pt-BR" sz="1200" dirty="0" smtClean="0">
                <a:latin typeface="+mn-lt"/>
              </a:rPr>
              <a:t>está sendo articulado </a:t>
            </a:r>
            <a:r>
              <a:rPr lang="pt-BR" sz="1200" dirty="0">
                <a:latin typeface="+mn-lt"/>
              </a:rPr>
              <a:t>um arranjo institucional que assegure a sua governança, uma vez que as ações serão realizadas por instituições parceiras, de maneira integrada. A articulação e a cooperação serão permanentes e sempre pactuadas entre as entidades envolvidas. </a:t>
            </a:r>
          </a:p>
          <a:p>
            <a:pPr algn="just" eaLnBrk="1" hangingPunct="1"/>
            <a:endParaRPr lang="pt-BR" sz="1200" dirty="0">
              <a:latin typeface="+mn-lt"/>
            </a:endParaRPr>
          </a:p>
          <a:p>
            <a:pPr algn="just" eaLnBrk="1" hangingPunct="1"/>
            <a:r>
              <a:rPr lang="pt-BR" sz="1200" dirty="0">
                <a:latin typeface="+mn-lt"/>
              </a:rPr>
              <a:t>Por se tratar de um Programa de Estado complexo, a implantação exigirá um  gerenciamento, monitoramento e avaliação constante da eficiência, eficácia e efetividades dos projetos e ações propostos.</a:t>
            </a:r>
          </a:p>
          <a:p>
            <a:pPr algn="just" eaLnBrk="1" hangingPunct="1"/>
            <a:endParaRPr lang="pt-BR" altLang="pt-BR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886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928</TotalTime>
  <Words>443</Words>
  <Application>Microsoft Office PowerPoint</Application>
  <PresentationFormat>Personalizar</PresentationFormat>
  <Paragraphs>55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Nádia Antonia Pinheiro Santos</dc:creator>
  <cp:lastModifiedBy>Eduardo e Célia</cp:lastModifiedBy>
  <cp:revision>45</cp:revision>
  <dcterms:created xsi:type="dcterms:W3CDTF">2020-03-04T12:47:15Z</dcterms:created>
  <dcterms:modified xsi:type="dcterms:W3CDTF">2020-04-03T17:57:41Z</dcterms:modified>
</cp:coreProperties>
</file>